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8" r:id="rId3"/>
    <p:sldId id="259" r:id="rId4"/>
    <p:sldId id="260" r:id="rId5"/>
    <p:sldId id="270" r:id="rId6"/>
    <p:sldId id="273" r:id="rId7"/>
    <p:sldId id="277" r:id="rId8"/>
    <p:sldId id="278" r:id="rId9"/>
    <p:sldId id="279" r:id="rId10"/>
    <p:sldId id="274" r:id="rId11"/>
    <p:sldId id="282" r:id="rId12"/>
    <p:sldId id="262" r:id="rId13"/>
    <p:sldId id="286" r:id="rId14"/>
    <p:sldId id="264" r:id="rId15"/>
    <p:sldId id="265" r:id="rId16"/>
    <p:sldId id="267" r:id="rId17"/>
    <p:sldId id="284" r:id="rId18"/>
    <p:sldId id="280" r:id="rId19"/>
  </p:sldIdLst>
  <p:sldSz cx="18288000" cy="10287000"/>
  <p:notesSz cx="6858000" cy="9144000"/>
  <p:embeddedFontLst>
    <p:embeddedFont>
      <p:font typeface="Canva Sans Bold" panose="020B0803030501040103" pitchFamily="34" charset="0"/>
      <p:regular r:id="rId21"/>
      <p:bold r:id="rId22"/>
    </p:embeddedFont>
    <p:embeddedFont>
      <p:font typeface="Futura" panose="020B0602020204020303" pitchFamily="34" charset="-79"/>
      <p:regular r:id="rId23"/>
    </p:embeddedFont>
    <p:embeddedFont>
      <p:font typeface="Futura Bold" panose="020B0602020204020303" pitchFamily="34" charset="-79"/>
      <p:regular r:id="rId24"/>
      <p:italic r:id="rId25"/>
      <p:boldItalic r:id="rId26"/>
    </p:embeddedFont>
    <p:embeddedFont>
      <p:font typeface="Futura Light" panose="020B0402020204020303" pitchFamily="34" charset="77"/>
      <p:regular r:id="rId27"/>
    </p:embeddedFont>
    <p:embeddedFont>
      <p:font typeface="Futura Ultra-Bold" panose="020B0602020204020303" pitchFamily="34" charset="-79"/>
      <p:regular r:id="rId28"/>
    </p:embeddedFont>
    <p:embeddedFont>
      <p:font typeface="Futura Ultra-Bold Italics" panose="020B0602020204020303" pitchFamily="34" charset="-79"/>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2F2C"/>
    <a:srgbClr val="CF2F2A"/>
    <a:srgbClr val="D71E17"/>
    <a:srgbClr val="D199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47"/>
    <p:restoredTop sz="94702"/>
  </p:normalViewPr>
  <p:slideViewPr>
    <p:cSldViewPr snapToGrid="0">
      <p:cViewPr>
        <p:scale>
          <a:sx n="73" d="100"/>
          <a:sy n="73" d="100"/>
        </p:scale>
        <p:origin x="168" y="2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diagrams/_rels/data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A20E8D-46F4-0746-AC5F-51576A2085DC}"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B642009B-EC6C-6E4A-A459-90C9F626CA1C}">
      <dgm:prSet phldrT="[Text]" custT="1"/>
      <dgm:spPr>
        <a:noFill/>
        <a:ln w="38100">
          <a:solidFill>
            <a:srgbClr val="CF2F2C"/>
          </a:solidFill>
        </a:ln>
      </dgm:spPr>
      <dgm:t>
        <a:bodyPr/>
        <a:lstStyle/>
        <a:p>
          <a:r>
            <a:rPr lang="en-US" sz="3900"/>
            <a:t>Personalized Nike app &amp; site</a:t>
          </a:r>
        </a:p>
      </dgm:t>
    </dgm:pt>
    <dgm:pt modelId="{D4F95078-25E5-EC43-9C5C-82BB57EA502C}" type="parTrans" cxnId="{42BFB7AB-B600-6A47-9650-B9209F34B1AA}">
      <dgm:prSet/>
      <dgm:spPr/>
      <dgm:t>
        <a:bodyPr/>
        <a:lstStyle/>
        <a:p>
          <a:endParaRPr lang="en-US"/>
        </a:p>
      </dgm:t>
    </dgm:pt>
    <dgm:pt modelId="{008C5F86-5F2E-D442-B8F3-E63896434DA1}" type="sibTrans" cxnId="{42BFB7AB-B600-6A47-9650-B9209F34B1AA}">
      <dgm:prSet/>
      <dgm:spPr/>
      <dgm:t>
        <a:bodyPr/>
        <a:lstStyle/>
        <a:p>
          <a:endParaRPr lang="en-US"/>
        </a:p>
      </dgm:t>
    </dgm:pt>
    <dgm:pt modelId="{18F52740-6266-9546-8730-66CB6F0C3EC3}">
      <dgm:prSet phldrT="[Text]" custT="1"/>
      <dgm:spPr>
        <a:noFill/>
        <a:ln w="38100">
          <a:solidFill>
            <a:srgbClr val="CF2F2C"/>
          </a:solidFill>
        </a:ln>
      </dgm:spPr>
      <dgm:t>
        <a:bodyPr/>
        <a:lstStyle/>
        <a:p>
          <a:r>
            <a:rPr lang="en-US" sz="3900"/>
            <a:t>AR/AI try-ons for sneakers &amp; apparel</a:t>
          </a:r>
        </a:p>
      </dgm:t>
    </dgm:pt>
    <dgm:pt modelId="{955BBB32-A6DE-A940-9777-5E6EEB79AC99}" type="parTrans" cxnId="{2BAB3E42-972E-3F43-88DD-81FA43EEC83B}">
      <dgm:prSet/>
      <dgm:spPr/>
      <dgm:t>
        <a:bodyPr/>
        <a:lstStyle/>
        <a:p>
          <a:endParaRPr lang="en-US"/>
        </a:p>
      </dgm:t>
    </dgm:pt>
    <dgm:pt modelId="{C8F1E751-F5D2-8542-A896-66987F5F6E25}" type="sibTrans" cxnId="{2BAB3E42-972E-3F43-88DD-81FA43EEC83B}">
      <dgm:prSet/>
      <dgm:spPr/>
      <dgm:t>
        <a:bodyPr/>
        <a:lstStyle/>
        <a:p>
          <a:endParaRPr lang="en-US"/>
        </a:p>
      </dgm:t>
    </dgm:pt>
    <dgm:pt modelId="{9A66FF24-37ED-7A4C-8950-8B7BDCB31A82}">
      <dgm:prSet phldrT="[Text]" custT="1"/>
      <dgm:spPr>
        <a:noFill/>
        <a:ln w="38100">
          <a:solidFill>
            <a:srgbClr val="CF2F2C"/>
          </a:solidFill>
        </a:ln>
      </dgm:spPr>
      <dgm:t>
        <a:bodyPr/>
        <a:lstStyle/>
        <a:p>
          <a:r>
            <a:rPr lang="en-US" sz="3900"/>
            <a:t>“Nike Clubhouse”: fitness challenges + early drops</a:t>
          </a:r>
        </a:p>
      </dgm:t>
    </dgm:pt>
    <dgm:pt modelId="{4DEC690A-618C-124A-845B-B8ECE6DE33B2}" type="sibTrans" cxnId="{95B8C457-BF97-7B46-A713-53C21828A3C7}">
      <dgm:prSet/>
      <dgm:spPr/>
      <dgm:t>
        <a:bodyPr/>
        <a:lstStyle/>
        <a:p>
          <a:endParaRPr lang="en-US"/>
        </a:p>
      </dgm:t>
    </dgm:pt>
    <dgm:pt modelId="{7D804C76-576B-E144-8B88-D5ED9A743FD1}" type="parTrans" cxnId="{95B8C457-BF97-7B46-A713-53C21828A3C7}">
      <dgm:prSet/>
      <dgm:spPr/>
      <dgm:t>
        <a:bodyPr/>
        <a:lstStyle/>
        <a:p>
          <a:endParaRPr lang="en-US"/>
        </a:p>
      </dgm:t>
    </dgm:pt>
    <dgm:pt modelId="{0EAE3BCC-C659-C24D-A3C8-D63CF2AC0031}" type="pres">
      <dgm:prSet presAssocID="{0AA20E8D-46F4-0746-AC5F-51576A2085DC}" presName="theList" presStyleCnt="0">
        <dgm:presLayoutVars>
          <dgm:dir/>
          <dgm:animLvl val="lvl"/>
          <dgm:resizeHandles val="exact"/>
        </dgm:presLayoutVars>
      </dgm:prSet>
      <dgm:spPr/>
    </dgm:pt>
    <dgm:pt modelId="{8AD73A37-C28E-F84B-86B4-873B30645A3E}" type="pres">
      <dgm:prSet presAssocID="{B642009B-EC6C-6E4A-A459-90C9F626CA1C}" presName="compNode" presStyleCnt="0"/>
      <dgm:spPr/>
    </dgm:pt>
    <dgm:pt modelId="{EAC1162E-E26C-0245-9C12-BD4F3DFC362A}" type="pres">
      <dgm:prSet presAssocID="{B642009B-EC6C-6E4A-A459-90C9F626CA1C}" presName="aNode" presStyleLbl="bgShp" presStyleIdx="0" presStyleCnt="3"/>
      <dgm:spPr/>
    </dgm:pt>
    <dgm:pt modelId="{DE7B1140-834D-2345-A1AF-521202CA9C36}" type="pres">
      <dgm:prSet presAssocID="{B642009B-EC6C-6E4A-A459-90C9F626CA1C}" presName="textNode" presStyleLbl="bgShp" presStyleIdx="0" presStyleCnt="3"/>
      <dgm:spPr/>
    </dgm:pt>
    <dgm:pt modelId="{48B04C9C-EAE8-B946-8A15-DE2D6867DCB6}" type="pres">
      <dgm:prSet presAssocID="{B642009B-EC6C-6E4A-A459-90C9F626CA1C}" presName="compChildNode" presStyleCnt="0"/>
      <dgm:spPr/>
    </dgm:pt>
    <dgm:pt modelId="{874C31E5-3BFB-ED42-AAC3-F282C80C9AF9}" type="pres">
      <dgm:prSet presAssocID="{B642009B-EC6C-6E4A-A459-90C9F626CA1C}" presName="theInnerList" presStyleCnt="0"/>
      <dgm:spPr/>
    </dgm:pt>
    <dgm:pt modelId="{284C248A-061A-2946-9E56-59A06A37F04F}" type="pres">
      <dgm:prSet presAssocID="{B642009B-EC6C-6E4A-A459-90C9F626CA1C}" presName="aSpace" presStyleCnt="0"/>
      <dgm:spPr/>
    </dgm:pt>
    <dgm:pt modelId="{E810F37A-BFE5-6C46-A292-521AC454268F}" type="pres">
      <dgm:prSet presAssocID="{9A66FF24-37ED-7A4C-8950-8B7BDCB31A82}" presName="compNode" presStyleCnt="0"/>
      <dgm:spPr/>
    </dgm:pt>
    <dgm:pt modelId="{82F66373-EF90-3740-8680-7B647BE44CC5}" type="pres">
      <dgm:prSet presAssocID="{9A66FF24-37ED-7A4C-8950-8B7BDCB31A82}" presName="aNode" presStyleLbl="bgShp" presStyleIdx="1" presStyleCnt="3"/>
      <dgm:spPr/>
    </dgm:pt>
    <dgm:pt modelId="{274229AA-9A81-5742-9BA9-12FC8A2C724F}" type="pres">
      <dgm:prSet presAssocID="{9A66FF24-37ED-7A4C-8950-8B7BDCB31A82}" presName="textNode" presStyleLbl="bgShp" presStyleIdx="1" presStyleCnt="3"/>
      <dgm:spPr/>
    </dgm:pt>
    <dgm:pt modelId="{9EEA0255-0FEF-ED47-918A-93D3735C1D23}" type="pres">
      <dgm:prSet presAssocID="{9A66FF24-37ED-7A4C-8950-8B7BDCB31A82}" presName="compChildNode" presStyleCnt="0"/>
      <dgm:spPr/>
    </dgm:pt>
    <dgm:pt modelId="{7C71E1A0-25B1-9845-9C11-7E60E8754277}" type="pres">
      <dgm:prSet presAssocID="{9A66FF24-37ED-7A4C-8950-8B7BDCB31A82}" presName="theInnerList" presStyleCnt="0"/>
      <dgm:spPr/>
    </dgm:pt>
    <dgm:pt modelId="{7BC597DE-505A-9E46-B7E4-982EFDF52569}" type="pres">
      <dgm:prSet presAssocID="{9A66FF24-37ED-7A4C-8950-8B7BDCB31A82}" presName="aSpace" presStyleCnt="0"/>
      <dgm:spPr/>
    </dgm:pt>
    <dgm:pt modelId="{AF2AB06C-B869-2C44-9857-D80F16031695}" type="pres">
      <dgm:prSet presAssocID="{18F52740-6266-9546-8730-66CB6F0C3EC3}" presName="compNode" presStyleCnt="0"/>
      <dgm:spPr/>
    </dgm:pt>
    <dgm:pt modelId="{9084AB1E-A8E7-DF4B-8E3D-A47604485122}" type="pres">
      <dgm:prSet presAssocID="{18F52740-6266-9546-8730-66CB6F0C3EC3}" presName="aNode" presStyleLbl="bgShp" presStyleIdx="2" presStyleCnt="3"/>
      <dgm:spPr/>
    </dgm:pt>
    <dgm:pt modelId="{BB4F55F0-6B15-F842-BCFA-57882F9F6E77}" type="pres">
      <dgm:prSet presAssocID="{18F52740-6266-9546-8730-66CB6F0C3EC3}" presName="textNode" presStyleLbl="bgShp" presStyleIdx="2" presStyleCnt="3"/>
      <dgm:spPr/>
    </dgm:pt>
    <dgm:pt modelId="{1F7E5EDA-8E83-2348-B79C-EA9467AAC1C0}" type="pres">
      <dgm:prSet presAssocID="{18F52740-6266-9546-8730-66CB6F0C3EC3}" presName="compChildNode" presStyleCnt="0"/>
      <dgm:spPr/>
    </dgm:pt>
    <dgm:pt modelId="{7F516A1F-B86F-1641-96E8-D6B11C04B99F}" type="pres">
      <dgm:prSet presAssocID="{18F52740-6266-9546-8730-66CB6F0C3EC3}" presName="theInnerList" presStyleCnt="0"/>
      <dgm:spPr/>
    </dgm:pt>
  </dgm:ptLst>
  <dgm:cxnLst>
    <dgm:cxn modelId="{63661A05-8455-D64F-9D3E-C2B39C19C290}" type="presOf" srcId="{0AA20E8D-46F4-0746-AC5F-51576A2085DC}" destId="{0EAE3BCC-C659-C24D-A3C8-D63CF2AC0031}" srcOrd="0" destOrd="0" presId="urn:microsoft.com/office/officeart/2005/8/layout/lProcess2"/>
    <dgm:cxn modelId="{9DF29222-7F5D-F746-AFE8-F124E9A1F132}" type="presOf" srcId="{B642009B-EC6C-6E4A-A459-90C9F626CA1C}" destId="{DE7B1140-834D-2345-A1AF-521202CA9C36}" srcOrd="1" destOrd="0" presId="urn:microsoft.com/office/officeart/2005/8/layout/lProcess2"/>
    <dgm:cxn modelId="{2BAB3E42-972E-3F43-88DD-81FA43EEC83B}" srcId="{0AA20E8D-46F4-0746-AC5F-51576A2085DC}" destId="{18F52740-6266-9546-8730-66CB6F0C3EC3}" srcOrd="2" destOrd="0" parTransId="{955BBB32-A6DE-A940-9777-5E6EEB79AC99}" sibTransId="{C8F1E751-F5D2-8542-A896-66987F5F6E25}"/>
    <dgm:cxn modelId="{95B8C457-BF97-7B46-A713-53C21828A3C7}" srcId="{0AA20E8D-46F4-0746-AC5F-51576A2085DC}" destId="{9A66FF24-37ED-7A4C-8950-8B7BDCB31A82}" srcOrd="1" destOrd="0" parTransId="{7D804C76-576B-E144-8B88-D5ED9A743FD1}" sibTransId="{4DEC690A-618C-124A-845B-B8ECE6DE33B2}"/>
    <dgm:cxn modelId="{96A0C666-6F1E-194F-A65F-6AE0ADEC411B}" type="presOf" srcId="{9A66FF24-37ED-7A4C-8950-8B7BDCB31A82}" destId="{82F66373-EF90-3740-8680-7B647BE44CC5}" srcOrd="0" destOrd="0" presId="urn:microsoft.com/office/officeart/2005/8/layout/lProcess2"/>
    <dgm:cxn modelId="{3E62A172-386F-3A4E-96FB-E72C7D8BDA15}" type="presOf" srcId="{B642009B-EC6C-6E4A-A459-90C9F626CA1C}" destId="{EAC1162E-E26C-0245-9C12-BD4F3DFC362A}" srcOrd="0" destOrd="0" presId="urn:microsoft.com/office/officeart/2005/8/layout/lProcess2"/>
    <dgm:cxn modelId="{42BFB7AB-B600-6A47-9650-B9209F34B1AA}" srcId="{0AA20E8D-46F4-0746-AC5F-51576A2085DC}" destId="{B642009B-EC6C-6E4A-A459-90C9F626CA1C}" srcOrd="0" destOrd="0" parTransId="{D4F95078-25E5-EC43-9C5C-82BB57EA502C}" sibTransId="{008C5F86-5F2E-D442-B8F3-E63896434DA1}"/>
    <dgm:cxn modelId="{C2DB27E5-607C-0F43-90A1-77643DEAD895}" type="presOf" srcId="{9A66FF24-37ED-7A4C-8950-8B7BDCB31A82}" destId="{274229AA-9A81-5742-9BA9-12FC8A2C724F}" srcOrd="1" destOrd="0" presId="urn:microsoft.com/office/officeart/2005/8/layout/lProcess2"/>
    <dgm:cxn modelId="{7A23C0FA-7186-DB4A-AC49-5F29E3D72854}" type="presOf" srcId="{18F52740-6266-9546-8730-66CB6F0C3EC3}" destId="{BB4F55F0-6B15-F842-BCFA-57882F9F6E77}" srcOrd="1" destOrd="0" presId="urn:microsoft.com/office/officeart/2005/8/layout/lProcess2"/>
    <dgm:cxn modelId="{DEB848FC-B74A-B247-8AB6-E740FEA1E0B1}" type="presOf" srcId="{18F52740-6266-9546-8730-66CB6F0C3EC3}" destId="{9084AB1E-A8E7-DF4B-8E3D-A47604485122}" srcOrd="0" destOrd="0" presId="urn:microsoft.com/office/officeart/2005/8/layout/lProcess2"/>
    <dgm:cxn modelId="{FA0E0122-CBD1-BB4A-BF9E-74B528827714}" type="presParOf" srcId="{0EAE3BCC-C659-C24D-A3C8-D63CF2AC0031}" destId="{8AD73A37-C28E-F84B-86B4-873B30645A3E}" srcOrd="0" destOrd="0" presId="urn:microsoft.com/office/officeart/2005/8/layout/lProcess2"/>
    <dgm:cxn modelId="{0038E572-F466-A14D-BEF0-6EF5EBF76FF5}" type="presParOf" srcId="{8AD73A37-C28E-F84B-86B4-873B30645A3E}" destId="{EAC1162E-E26C-0245-9C12-BD4F3DFC362A}" srcOrd="0" destOrd="0" presId="urn:microsoft.com/office/officeart/2005/8/layout/lProcess2"/>
    <dgm:cxn modelId="{9CCF052A-B1FD-AA47-9C80-E7CBFC7FAECB}" type="presParOf" srcId="{8AD73A37-C28E-F84B-86B4-873B30645A3E}" destId="{DE7B1140-834D-2345-A1AF-521202CA9C36}" srcOrd="1" destOrd="0" presId="urn:microsoft.com/office/officeart/2005/8/layout/lProcess2"/>
    <dgm:cxn modelId="{BFA0B4DF-7969-414A-9F7F-449E19FD1F73}" type="presParOf" srcId="{8AD73A37-C28E-F84B-86B4-873B30645A3E}" destId="{48B04C9C-EAE8-B946-8A15-DE2D6867DCB6}" srcOrd="2" destOrd="0" presId="urn:microsoft.com/office/officeart/2005/8/layout/lProcess2"/>
    <dgm:cxn modelId="{3F125D3C-FC2E-2445-83E4-4D073227410D}" type="presParOf" srcId="{48B04C9C-EAE8-B946-8A15-DE2D6867DCB6}" destId="{874C31E5-3BFB-ED42-AAC3-F282C80C9AF9}" srcOrd="0" destOrd="0" presId="urn:microsoft.com/office/officeart/2005/8/layout/lProcess2"/>
    <dgm:cxn modelId="{F6291E64-4D89-DB44-8733-9864F1701629}" type="presParOf" srcId="{0EAE3BCC-C659-C24D-A3C8-D63CF2AC0031}" destId="{284C248A-061A-2946-9E56-59A06A37F04F}" srcOrd="1" destOrd="0" presId="urn:microsoft.com/office/officeart/2005/8/layout/lProcess2"/>
    <dgm:cxn modelId="{63754182-9AC7-E748-B78D-6A1CCF032A80}" type="presParOf" srcId="{0EAE3BCC-C659-C24D-A3C8-D63CF2AC0031}" destId="{E810F37A-BFE5-6C46-A292-521AC454268F}" srcOrd="2" destOrd="0" presId="urn:microsoft.com/office/officeart/2005/8/layout/lProcess2"/>
    <dgm:cxn modelId="{29BDC03F-A85A-2E43-AC62-FFD1688920BF}" type="presParOf" srcId="{E810F37A-BFE5-6C46-A292-521AC454268F}" destId="{82F66373-EF90-3740-8680-7B647BE44CC5}" srcOrd="0" destOrd="0" presId="urn:microsoft.com/office/officeart/2005/8/layout/lProcess2"/>
    <dgm:cxn modelId="{148702DA-B54D-5545-AAA5-E48E58D95C62}" type="presParOf" srcId="{E810F37A-BFE5-6C46-A292-521AC454268F}" destId="{274229AA-9A81-5742-9BA9-12FC8A2C724F}" srcOrd="1" destOrd="0" presId="urn:microsoft.com/office/officeart/2005/8/layout/lProcess2"/>
    <dgm:cxn modelId="{ED21F02A-C90E-B54E-B52E-3E58FA346964}" type="presParOf" srcId="{E810F37A-BFE5-6C46-A292-521AC454268F}" destId="{9EEA0255-0FEF-ED47-918A-93D3735C1D23}" srcOrd="2" destOrd="0" presId="urn:microsoft.com/office/officeart/2005/8/layout/lProcess2"/>
    <dgm:cxn modelId="{B90F148D-4FF4-384C-807D-95B876E2BEDC}" type="presParOf" srcId="{9EEA0255-0FEF-ED47-918A-93D3735C1D23}" destId="{7C71E1A0-25B1-9845-9C11-7E60E8754277}" srcOrd="0" destOrd="0" presId="urn:microsoft.com/office/officeart/2005/8/layout/lProcess2"/>
    <dgm:cxn modelId="{1C4B1FDF-3A86-C74E-8EE7-93C4AD7E5AC1}" type="presParOf" srcId="{0EAE3BCC-C659-C24D-A3C8-D63CF2AC0031}" destId="{7BC597DE-505A-9E46-B7E4-982EFDF52569}" srcOrd="3" destOrd="0" presId="urn:microsoft.com/office/officeart/2005/8/layout/lProcess2"/>
    <dgm:cxn modelId="{C5F53E97-CAD9-5C40-B635-9402A2F6E619}" type="presParOf" srcId="{0EAE3BCC-C659-C24D-A3C8-D63CF2AC0031}" destId="{AF2AB06C-B869-2C44-9857-D80F16031695}" srcOrd="4" destOrd="0" presId="urn:microsoft.com/office/officeart/2005/8/layout/lProcess2"/>
    <dgm:cxn modelId="{030D742A-4F5F-9942-91D8-9F20D0A29F05}" type="presParOf" srcId="{AF2AB06C-B869-2C44-9857-D80F16031695}" destId="{9084AB1E-A8E7-DF4B-8E3D-A47604485122}" srcOrd="0" destOrd="0" presId="urn:microsoft.com/office/officeart/2005/8/layout/lProcess2"/>
    <dgm:cxn modelId="{AF2C1BCF-15F0-2841-9DC4-A2A8C2C436E9}" type="presParOf" srcId="{AF2AB06C-B869-2C44-9857-D80F16031695}" destId="{BB4F55F0-6B15-F842-BCFA-57882F9F6E77}" srcOrd="1" destOrd="0" presId="urn:microsoft.com/office/officeart/2005/8/layout/lProcess2"/>
    <dgm:cxn modelId="{2AF86B20-BF61-104B-90A3-BBF672C3EAF1}" type="presParOf" srcId="{AF2AB06C-B869-2C44-9857-D80F16031695}" destId="{1F7E5EDA-8E83-2348-B79C-EA9467AAC1C0}" srcOrd="2" destOrd="0" presId="urn:microsoft.com/office/officeart/2005/8/layout/lProcess2"/>
    <dgm:cxn modelId="{5D4673BF-91D9-B74B-A995-E1C17B2B97F8}" type="presParOf" srcId="{1F7E5EDA-8E83-2348-B79C-EA9467AAC1C0}" destId="{7F516A1F-B86F-1641-96E8-D6B11C04B99F}" srcOrd="0" destOrd="0" presId="urn:microsoft.com/office/officeart/2005/8/layout/lProcess2"/>
  </dgm:cxnLst>
  <dgm:bg/>
  <dgm:whole>
    <a:ln w="3810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A20E8D-46F4-0746-AC5F-51576A2085DC}"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B642009B-EC6C-6E4A-A459-90C9F626CA1C}">
      <dgm:prSet phldrT="[Text]" custT="1"/>
      <dgm:spPr>
        <a:noFill/>
        <a:ln w="38100">
          <a:solidFill>
            <a:srgbClr val="CF2F2C"/>
          </a:solidFill>
        </a:ln>
      </dgm:spPr>
      <dgm:t>
        <a:bodyPr/>
        <a:lstStyle/>
        <a:p>
          <a:r>
            <a:rPr lang="en-US" sz="3900"/>
            <a:t>Tiered loyalty program</a:t>
          </a:r>
        </a:p>
      </dgm:t>
    </dgm:pt>
    <dgm:pt modelId="{D4F95078-25E5-EC43-9C5C-82BB57EA502C}" type="parTrans" cxnId="{42BFB7AB-B600-6A47-9650-B9209F34B1AA}">
      <dgm:prSet/>
      <dgm:spPr/>
      <dgm:t>
        <a:bodyPr/>
        <a:lstStyle/>
        <a:p>
          <a:endParaRPr lang="en-US"/>
        </a:p>
      </dgm:t>
    </dgm:pt>
    <dgm:pt modelId="{008C5F86-5F2E-D442-B8F3-E63896434DA1}" type="sibTrans" cxnId="{42BFB7AB-B600-6A47-9650-B9209F34B1AA}">
      <dgm:prSet/>
      <dgm:spPr/>
      <dgm:t>
        <a:bodyPr/>
        <a:lstStyle/>
        <a:p>
          <a:endParaRPr lang="en-US"/>
        </a:p>
      </dgm:t>
    </dgm:pt>
    <dgm:pt modelId="{18F52740-6266-9546-8730-66CB6F0C3EC3}">
      <dgm:prSet phldrT="[Text]" custT="1"/>
      <dgm:spPr>
        <a:noFill/>
        <a:ln w="38100">
          <a:solidFill>
            <a:srgbClr val="CF2F2C"/>
          </a:solidFill>
        </a:ln>
      </dgm:spPr>
      <dgm:t>
        <a:bodyPr/>
        <a:lstStyle/>
        <a:p>
          <a:r>
            <a:rPr lang="en-US" sz="3900"/>
            <a:t>Exclusive collabs &amp; content</a:t>
          </a:r>
        </a:p>
      </dgm:t>
    </dgm:pt>
    <dgm:pt modelId="{955BBB32-A6DE-A940-9777-5E6EEB79AC99}" type="parTrans" cxnId="{2BAB3E42-972E-3F43-88DD-81FA43EEC83B}">
      <dgm:prSet/>
      <dgm:spPr/>
      <dgm:t>
        <a:bodyPr/>
        <a:lstStyle/>
        <a:p>
          <a:endParaRPr lang="en-US"/>
        </a:p>
      </dgm:t>
    </dgm:pt>
    <dgm:pt modelId="{C8F1E751-F5D2-8542-A896-66987F5F6E25}" type="sibTrans" cxnId="{2BAB3E42-972E-3F43-88DD-81FA43EEC83B}">
      <dgm:prSet/>
      <dgm:spPr/>
      <dgm:t>
        <a:bodyPr/>
        <a:lstStyle/>
        <a:p>
          <a:endParaRPr lang="en-US"/>
        </a:p>
      </dgm:t>
    </dgm:pt>
    <dgm:pt modelId="{9A66FF24-37ED-7A4C-8950-8B7BDCB31A82}">
      <dgm:prSet phldrT="[Text]" custT="1"/>
      <dgm:spPr>
        <a:noFill/>
        <a:ln w="38100">
          <a:solidFill>
            <a:srgbClr val="CF2F2C"/>
          </a:solidFill>
        </a:ln>
      </dgm:spPr>
      <dgm:t>
        <a:bodyPr/>
        <a:lstStyle/>
        <a:p>
          <a:r>
            <a:rPr lang="en-US" sz="3900"/>
            <a:t>Points for purchase + activity</a:t>
          </a:r>
        </a:p>
      </dgm:t>
    </dgm:pt>
    <dgm:pt modelId="{4DEC690A-618C-124A-845B-B8ECE6DE33B2}" type="sibTrans" cxnId="{95B8C457-BF97-7B46-A713-53C21828A3C7}">
      <dgm:prSet/>
      <dgm:spPr/>
      <dgm:t>
        <a:bodyPr/>
        <a:lstStyle/>
        <a:p>
          <a:endParaRPr lang="en-US"/>
        </a:p>
      </dgm:t>
    </dgm:pt>
    <dgm:pt modelId="{7D804C76-576B-E144-8B88-D5ED9A743FD1}" type="parTrans" cxnId="{95B8C457-BF97-7B46-A713-53C21828A3C7}">
      <dgm:prSet/>
      <dgm:spPr/>
      <dgm:t>
        <a:bodyPr/>
        <a:lstStyle/>
        <a:p>
          <a:endParaRPr lang="en-US"/>
        </a:p>
      </dgm:t>
    </dgm:pt>
    <dgm:pt modelId="{0EAE3BCC-C659-C24D-A3C8-D63CF2AC0031}" type="pres">
      <dgm:prSet presAssocID="{0AA20E8D-46F4-0746-AC5F-51576A2085DC}" presName="theList" presStyleCnt="0">
        <dgm:presLayoutVars>
          <dgm:dir/>
          <dgm:animLvl val="lvl"/>
          <dgm:resizeHandles val="exact"/>
        </dgm:presLayoutVars>
      </dgm:prSet>
      <dgm:spPr/>
    </dgm:pt>
    <dgm:pt modelId="{8AD73A37-C28E-F84B-86B4-873B30645A3E}" type="pres">
      <dgm:prSet presAssocID="{B642009B-EC6C-6E4A-A459-90C9F626CA1C}" presName="compNode" presStyleCnt="0"/>
      <dgm:spPr/>
    </dgm:pt>
    <dgm:pt modelId="{EAC1162E-E26C-0245-9C12-BD4F3DFC362A}" type="pres">
      <dgm:prSet presAssocID="{B642009B-EC6C-6E4A-A459-90C9F626CA1C}" presName="aNode" presStyleLbl="bgShp" presStyleIdx="0" presStyleCnt="3"/>
      <dgm:spPr/>
    </dgm:pt>
    <dgm:pt modelId="{DE7B1140-834D-2345-A1AF-521202CA9C36}" type="pres">
      <dgm:prSet presAssocID="{B642009B-EC6C-6E4A-A459-90C9F626CA1C}" presName="textNode" presStyleLbl="bgShp" presStyleIdx="0" presStyleCnt="3"/>
      <dgm:spPr/>
    </dgm:pt>
    <dgm:pt modelId="{48B04C9C-EAE8-B946-8A15-DE2D6867DCB6}" type="pres">
      <dgm:prSet presAssocID="{B642009B-EC6C-6E4A-A459-90C9F626CA1C}" presName="compChildNode" presStyleCnt="0"/>
      <dgm:spPr/>
    </dgm:pt>
    <dgm:pt modelId="{874C31E5-3BFB-ED42-AAC3-F282C80C9AF9}" type="pres">
      <dgm:prSet presAssocID="{B642009B-EC6C-6E4A-A459-90C9F626CA1C}" presName="theInnerList" presStyleCnt="0"/>
      <dgm:spPr/>
    </dgm:pt>
    <dgm:pt modelId="{284C248A-061A-2946-9E56-59A06A37F04F}" type="pres">
      <dgm:prSet presAssocID="{B642009B-EC6C-6E4A-A459-90C9F626CA1C}" presName="aSpace" presStyleCnt="0"/>
      <dgm:spPr/>
    </dgm:pt>
    <dgm:pt modelId="{E810F37A-BFE5-6C46-A292-521AC454268F}" type="pres">
      <dgm:prSet presAssocID="{9A66FF24-37ED-7A4C-8950-8B7BDCB31A82}" presName="compNode" presStyleCnt="0"/>
      <dgm:spPr/>
    </dgm:pt>
    <dgm:pt modelId="{82F66373-EF90-3740-8680-7B647BE44CC5}" type="pres">
      <dgm:prSet presAssocID="{9A66FF24-37ED-7A4C-8950-8B7BDCB31A82}" presName="aNode" presStyleLbl="bgShp" presStyleIdx="1" presStyleCnt="3"/>
      <dgm:spPr/>
    </dgm:pt>
    <dgm:pt modelId="{274229AA-9A81-5742-9BA9-12FC8A2C724F}" type="pres">
      <dgm:prSet presAssocID="{9A66FF24-37ED-7A4C-8950-8B7BDCB31A82}" presName="textNode" presStyleLbl="bgShp" presStyleIdx="1" presStyleCnt="3"/>
      <dgm:spPr/>
    </dgm:pt>
    <dgm:pt modelId="{9EEA0255-0FEF-ED47-918A-93D3735C1D23}" type="pres">
      <dgm:prSet presAssocID="{9A66FF24-37ED-7A4C-8950-8B7BDCB31A82}" presName="compChildNode" presStyleCnt="0"/>
      <dgm:spPr/>
    </dgm:pt>
    <dgm:pt modelId="{7C71E1A0-25B1-9845-9C11-7E60E8754277}" type="pres">
      <dgm:prSet presAssocID="{9A66FF24-37ED-7A4C-8950-8B7BDCB31A82}" presName="theInnerList" presStyleCnt="0"/>
      <dgm:spPr/>
    </dgm:pt>
    <dgm:pt modelId="{7BC597DE-505A-9E46-B7E4-982EFDF52569}" type="pres">
      <dgm:prSet presAssocID="{9A66FF24-37ED-7A4C-8950-8B7BDCB31A82}" presName="aSpace" presStyleCnt="0"/>
      <dgm:spPr/>
    </dgm:pt>
    <dgm:pt modelId="{AF2AB06C-B869-2C44-9857-D80F16031695}" type="pres">
      <dgm:prSet presAssocID="{18F52740-6266-9546-8730-66CB6F0C3EC3}" presName="compNode" presStyleCnt="0"/>
      <dgm:spPr/>
    </dgm:pt>
    <dgm:pt modelId="{9084AB1E-A8E7-DF4B-8E3D-A47604485122}" type="pres">
      <dgm:prSet presAssocID="{18F52740-6266-9546-8730-66CB6F0C3EC3}" presName="aNode" presStyleLbl="bgShp" presStyleIdx="2" presStyleCnt="3"/>
      <dgm:spPr/>
    </dgm:pt>
    <dgm:pt modelId="{BB4F55F0-6B15-F842-BCFA-57882F9F6E77}" type="pres">
      <dgm:prSet presAssocID="{18F52740-6266-9546-8730-66CB6F0C3EC3}" presName="textNode" presStyleLbl="bgShp" presStyleIdx="2" presStyleCnt="3"/>
      <dgm:spPr/>
    </dgm:pt>
    <dgm:pt modelId="{1F7E5EDA-8E83-2348-B79C-EA9467AAC1C0}" type="pres">
      <dgm:prSet presAssocID="{18F52740-6266-9546-8730-66CB6F0C3EC3}" presName="compChildNode" presStyleCnt="0"/>
      <dgm:spPr/>
    </dgm:pt>
    <dgm:pt modelId="{7F516A1F-B86F-1641-96E8-D6B11C04B99F}" type="pres">
      <dgm:prSet presAssocID="{18F52740-6266-9546-8730-66CB6F0C3EC3}" presName="theInnerList" presStyleCnt="0"/>
      <dgm:spPr/>
    </dgm:pt>
  </dgm:ptLst>
  <dgm:cxnLst>
    <dgm:cxn modelId="{63661A05-8455-D64F-9D3E-C2B39C19C290}" type="presOf" srcId="{0AA20E8D-46F4-0746-AC5F-51576A2085DC}" destId="{0EAE3BCC-C659-C24D-A3C8-D63CF2AC0031}" srcOrd="0" destOrd="0" presId="urn:microsoft.com/office/officeart/2005/8/layout/lProcess2"/>
    <dgm:cxn modelId="{9DF29222-7F5D-F746-AFE8-F124E9A1F132}" type="presOf" srcId="{B642009B-EC6C-6E4A-A459-90C9F626CA1C}" destId="{DE7B1140-834D-2345-A1AF-521202CA9C36}" srcOrd="1" destOrd="0" presId="urn:microsoft.com/office/officeart/2005/8/layout/lProcess2"/>
    <dgm:cxn modelId="{2BAB3E42-972E-3F43-88DD-81FA43EEC83B}" srcId="{0AA20E8D-46F4-0746-AC5F-51576A2085DC}" destId="{18F52740-6266-9546-8730-66CB6F0C3EC3}" srcOrd="2" destOrd="0" parTransId="{955BBB32-A6DE-A940-9777-5E6EEB79AC99}" sibTransId="{C8F1E751-F5D2-8542-A896-66987F5F6E25}"/>
    <dgm:cxn modelId="{95B8C457-BF97-7B46-A713-53C21828A3C7}" srcId="{0AA20E8D-46F4-0746-AC5F-51576A2085DC}" destId="{9A66FF24-37ED-7A4C-8950-8B7BDCB31A82}" srcOrd="1" destOrd="0" parTransId="{7D804C76-576B-E144-8B88-D5ED9A743FD1}" sibTransId="{4DEC690A-618C-124A-845B-B8ECE6DE33B2}"/>
    <dgm:cxn modelId="{96A0C666-6F1E-194F-A65F-6AE0ADEC411B}" type="presOf" srcId="{9A66FF24-37ED-7A4C-8950-8B7BDCB31A82}" destId="{82F66373-EF90-3740-8680-7B647BE44CC5}" srcOrd="0" destOrd="0" presId="urn:microsoft.com/office/officeart/2005/8/layout/lProcess2"/>
    <dgm:cxn modelId="{3E62A172-386F-3A4E-96FB-E72C7D8BDA15}" type="presOf" srcId="{B642009B-EC6C-6E4A-A459-90C9F626CA1C}" destId="{EAC1162E-E26C-0245-9C12-BD4F3DFC362A}" srcOrd="0" destOrd="0" presId="urn:microsoft.com/office/officeart/2005/8/layout/lProcess2"/>
    <dgm:cxn modelId="{42BFB7AB-B600-6A47-9650-B9209F34B1AA}" srcId="{0AA20E8D-46F4-0746-AC5F-51576A2085DC}" destId="{B642009B-EC6C-6E4A-A459-90C9F626CA1C}" srcOrd="0" destOrd="0" parTransId="{D4F95078-25E5-EC43-9C5C-82BB57EA502C}" sibTransId="{008C5F86-5F2E-D442-B8F3-E63896434DA1}"/>
    <dgm:cxn modelId="{C2DB27E5-607C-0F43-90A1-77643DEAD895}" type="presOf" srcId="{9A66FF24-37ED-7A4C-8950-8B7BDCB31A82}" destId="{274229AA-9A81-5742-9BA9-12FC8A2C724F}" srcOrd="1" destOrd="0" presId="urn:microsoft.com/office/officeart/2005/8/layout/lProcess2"/>
    <dgm:cxn modelId="{7A23C0FA-7186-DB4A-AC49-5F29E3D72854}" type="presOf" srcId="{18F52740-6266-9546-8730-66CB6F0C3EC3}" destId="{BB4F55F0-6B15-F842-BCFA-57882F9F6E77}" srcOrd="1" destOrd="0" presId="urn:microsoft.com/office/officeart/2005/8/layout/lProcess2"/>
    <dgm:cxn modelId="{DEB848FC-B74A-B247-8AB6-E740FEA1E0B1}" type="presOf" srcId="{18F52740-6266-9546-8730-66CB6F0C3EC3}" destId="{9084AB1E-A8E7-DF4B-8E3D-A47604485122}" srcOrd="0" destOrd="0" presId="urn:microsoft.com/office/officeart/2005/8/layout/lProcess2"/>
    <dgm:cxn modelId="{FA0E0122-CBD1-BB4A-BF9E-74B528827714}" type="presParOf" srcId="{0EAE3BCC-C659-C24D-A3C8-D63CF2AC0031}" destId="{8AD73A37-C28E-F84B-86B4-873B30645A3E}" srcOrd="0" destOrd="0" presId="urn:microsoft.com/office/officeart/2005/8/layout/lProcess2"/>
    <dgm:cxn modelId="{0038E572-F466-A14D-BEF0-6EF5EBF76FF5}" type="presParOf" srcId="{8AD73A37-C28E-F84B-86B4-873B30645A3E}" destId="{EAC1162E-E26C-0245-9C12-BD4F3DFC362A}" srcOrd="0" destOrd="0" presId="urn:microsoft.com/office/officeart/2005/8/layout/lProcess2"/>
    <dgm:cxn modelId="{9CCF052A-B1FD-AA47-9C80-E7CBFC7FAECB}" type="presParOf" srcId="{8AD73A37-C28E-F84B-86B4-873B30645A3E}" destId="{DE7B1140-834D-2345-A1AF-521202CA9C36}" srcOrd="1" destOrd="0" presId="urn:microsoft.com/office/officeart/2005/8/layout/lProcess2"/>
    <dgm:cxn modelId="{BFA0B4DF-7969-414A-9F7F-449E19FD1F73}" type="presParOf" srcId="{8AD73A37-C28E-F84B-86B4-873B30645A3E}" destId="{48B04C9C-EAE8-B946-8A15-DE2D6867DCB6}" srcOrd="2" destOrd="0" presId="urn:microsoft.com/office/officeart/2005/8/layout/lProcess2"/>
    <dgm:cxn modelId="{3F125D3C-FC2E-2445-83E4-4D073227410D}" type="presParOf" srcId="{48B04C9C-EAE8-B946-8A15-DE2D6867DCB6}" destId="{874C31E5-3BFB-ED42-AAC3-F282C80C9AF9}" srcOrd="0" destOrd="0" presId="urn:microsoft.com/office/officeart/2005/8/layout/lProcess2"/>
    <dgm:cxn modelId="{F6291E64-4D89-DB44-8733-9864F1701629}" type="presParOf" srcId="{0EAE3BCC-C659-C24D-A3C8-D63CF2AC0031}" destId="{284C248A-061A-2946-9E56-59A06A37F04F}" srcOrd="1" destOrd="0" presId="urn:microsoft.com/office/officeart/2005/8/layout/lProcess2"/>
    <dgm:cxn modelId="{63754182-9AC7-E748-B78D-6A1CCF032A80}" type="presParOf" srcId="{0EAE3BCC-C659-C24D-A3C8-D63CF2AC0031}" destId="{E810F37A-BFE5-6C46-A292-521AC454268F}" srcOrd="2" destOrd="0" presId="urn:microsoft.com/office/officeart/2005/8/layout/lProcess2"/>
    <dgm:cxn modelId="{29BDC03F-A85A-2E43-AC62-FFD1688920BF}" type="presParOf" srcId="{E810F37A-BFE5-6C46-A292-521AC454268F}" destId="{82F66373-EF90-3740-8680-7B647BE44CC5}" srcOrd="0" destOrd="0" presId="urn:microsoft.com/office/officeart/2005/8/layout/lProcess2"/>
    <dgm:cxn modelId="{148702DA-B54D-5545-AAA5-E48E58D95C62}" type="presParOf" srcId="{E810F37A-BFE5-6C46-A292-521AC454268F}" destId="{274229AA-9A81-5742-9BA9-12FC8A2C724F}" srcOrd="1" destOrd="0" presId="urn:microsoft.com/office/officeart/2005/8/layout/lProcess2"/>
    <dgm:cxn modelId="{ED21F02A-C90E-B54E-B52E-3E58FA346964}" type="presParOf" srcId="{E810F37A-BFE5-6C46-A292-521AC454268F}" destId="{9EEA0255-0FEF-ED47-918A-93D3735C1D23}" srcOrd="2" destOrd="0" presId="urn:microsoft.com/office/officeart/2005/8/layout/lProcess2"/>
    <dgm:cxn modelId="{B90F148D-4FF4-384C-807D-95B876E2BEDC}" type="presParOf" srcId="{9EEA0255-0FEF-ED47-918A-93D3735C1D23}" destId="{7C71E1A0-25B1-9845-9C11-7E60E8754277}" srcOrd="0" destOrd="0" presId="urn:microsoft.com/office/officeart/2005/8/layout/lProcess2"/>
    <dgm:cxn modelId="{1C4B1FDF-3A86-C74E-8EE7-93C4AD7E5AC1}" type="presParOf" srcId="{0EAE3BCC-C659-C24D-A3C8-D63CF2AC0031}" destId="{7BC597DE-505A-9E46-B7E4-982EFDF52569}" srcOrd="3" destOrd="0" presId="urn:microsoft.com/office/officeart/2005/8/layout/lProcess2"/>
    <dgm:cxn modelId="{C5F53E97-CAD9-5C40-B635-9402A2F6E619}" type="presParOf" srcId="{0EAE3BCC-C659-C24D-A3C8-D63CF2AC0031}" destId="{AF2AB06C-B869-2C44-9857-D80F16031695}" srcOrd="4" destOrd="0" presId="urn:microsoft.com/office/officeart/2005/8/layout/lProcess2"/>
    <dgm:cxn modelId="{030D742A-4F5F-9942-91D8-9F20D0A29F05}" type="presParOf" srcId="{AF2AB06C-B869-2C44-9857-D80F16031695}" destId="{9084AB1E-A8E7-DF4B-8E3D-A47604485122}" srcOrd="0" destOrd="0" presId="urn:microsoft.com/office/officeart/2005/8/layout/lProcess2"/>
    <dgm:cxn modelId="{AF2C1BCF-15F0-2841-9DC4-A2A8C2C436E9}" type="presParOf" srcId="{AF2AB06C-B869-2C44-9857-D80F16031695}" destId="{BB4F55F0-6B15-F842-BCFA-57882F9F6E77}" srcOrd="1" destOrd="0" presId="urn:microsoft.com/office/officeart/2005/8/layout/lProcess2"/>
    <dgm:cxn modelId="{2AF86B20-BF61-104B-90A3-BBF672C3EAF1}" type="presParOf" srcId="{AF2AB06C-B869-2C44-9857-D80F16031695}" destId="{1F7E5EDA-8E83-2348-B79C-EA9467AAC1C0}" srcOrd="2" destOrd="0" presId="urn:microsoft.com/office/officeart/2005/8/layout/lProcess2"/>
    <dgm:cxn modelId="{5D4673BF-91D9-B74B-A995-E1C17B2B97F8}" type="presParOf" srcId="{1F7E5EDA-8E83-2348-B79C-EA9467AAC1C0}" destId="{7F516A1F-B86F-1641-96E8-D6B11C04B99F}" srcOrd="0" destOrd="0" presId="urn:microsoft.com/office/officeart/2005/8/layout/lProcess2"/>
  </dgm:cxnLst>
  <dgm:bg/>
  <dgm:whole>
    <a:ln w="3810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A20E8D-46F4-0746-AC5F-51576A2085DC}"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B642009B-EC6C-6E4A-A459-90C9F626CA1C}">
      <dgm:prSet phldrT="[Text]" custT="1"/>
      <dgm:spPr>
        <a:noFill/>
        <a:ln w="38100">
          <a:solidFill>
            <a:srgbClr val="CF2F2C"/>
          </a:solidFill>
        </a:ln>
      </dgm:spPr>
      <dgm:t>
        <a:bodyPr/>
        <a:lstStyle/>
        <a:p>
          <a:r>
            <a:rPr lang="en-US" sz="3900"/>
            <a:t>Seamless Shopping</a:t>
          </a:r>
        </a:p>
      </dgm:t>
    </dgm:pt>
    <dgm:pt modelId="{D4F95078-25E5-EC43-9C5C-82BB57EA502C}" type="parTrans" cxnId="{42BFB7AB-B600-6A47-9650-B9209F34B1AA}">
      <dgm:prSet/>
      <dgm:spPr/>
      <dgm:t>
        <a:bodyPr/>
        <a:lstStyle/>
        <a:p>
          <a:endParaRPr lang="en-US"/>
        </a:p>
      </dgm:t>
    </dgm:pt>
    <dgm:pt modelId="{008C5F86-5F2E-D442-B8F3-E63896434DA1}" type="sibTrans" cxnId="{42BFB7AB-B600-6A47-9650-B9209F34B1AA}">
      <dgm:prSet/>
      <dgm:spPr/>
      <dgm:t>
        <a:bodyPr/>
        <a:lstStyle/>
        <a:p>
          <a:endParaRPr lang="en-US"/>
        </a:p>
      </dgm:t>
    </dgm:pt>
    <dgm:pt modelId="{18F52740-6266-9546-8730-66CB6F0C3EC3}">
      <dgm:prSet phldrT="[Text]" custT="1"/>
      <dgm:spPr>
        <a:noFill/>
        <a:ln w="38100">
          <a:solidFill>
            <a:srgbClr val="CF2F2C"/>
          </a:solidFill>
        </a:ln>
      </dgm:spPr>
      <dgm:t>
        <a:bodyPr/>
        <a:lstStyle/>
        <a:p>
          <a:r>
            <a:rPr lang="en-US" sz="3900" dirty="0"/>
            <a:t>Customer Benefits</a:t>
          </a:r>
        </a:p>
      </dgm:t>
    </dgm:pt>
    <dgm:pt modelId="{955BBB32-A6DE-A940-9777-5E6EEB79AC99}" type="parTrans" cxnId="{2BAB3E42-972E-3F43-88DD-81FA43EEC83B}">
      <dgm:prSet/>
      <dgm:spPr/>
      <dgm:t>
        <a:bodyPr/>
        <a:lstStyle/>
        <a:p>
          <a:endParaRPr lang="en-US"/>
        </a:p>
      </dgm:t>
    </dgm:pt>
    <dgm:pt modelId="{C8F1E751-F5D2-8542-A896-66987F5F6E25}" type="sibTrans" cxnId="{2BAB3E42-972E-3F43-88DD-81FA43EEC83B}">
      <dgm:prSet/>
      <dgm:spPr/>
      <dgm:t>
        <a:bodyPr/>
        <a:lstStyle/>
        <a:p>
          <a:endParaRPr lang="en-US"/>
        </a:p>
      </dgm:t>
    </dgm:pt>
    <dgm:pt modelId="{9A66FF24-37ED-7A4C-8950-8B7BDCB31A82}">
      <dgm:prSet phldrT="[Text]" custT="1"/>
      <dgm:spPr>
        <a:noFill/>
        <a:ln w="38100">
          <a:solidFill>
            <a:srgbClr val="CF2F2C"/>
          </a:solidFill>
        </a:ln>
      </dgm:spPr>
      <dgm:t>
        <a:bodyPr/>
        <a:lstStyle/>
        <a:p>
          <a:r>
            <a:rPr lang="en-US" sz="3900"/>
            <a:t>Real-Time Inventory</a:t>
          </a:r>
        </a:p>
      </dgm:t>
    </dgm:pt>
    <dgm:pt modelId="{4DEC690A-618C-124A-845B-B8ECE6DE33B2}" type="sibTrans" cxnId="{95B8C457-BF97-7B46-A713-53C21828A3C7}">
      <dgm:prSet/>
      <dgm:spPr/>
      <dgm:t>
        <a:bodyPr/>
        <a:lstStyle/>
        <a:p>
          <a:endParaRPr lang="en-US"/>
        </a:p>
      </dgm:t>
    </dgm:pt>
    <dgm:pt modelId="{7D804C76-576B-E144-8B88-D5ED9A743FD1}" type="parTrans" cxnId="{95B8C457-BF97-7B46-A713-53C21828A3C7}">
      <dgm:prSet/>
      <dgm:spPr/>
      <dgm:t>
        <a:bodyPr/>
        <a:lstStyle/>
        <a:p>
          <a:endParaRPr lang="en-US"/>
        </a:p>
      </dgm:t>
    </dgm:pt>
    <dgm:pt modelId="{0EAE3BCC-C659-C24D-A3C8-D63CF2AC0031}" type="pres">
      <dgm:prSet presAssocID="{0AA20E8D-46F4-0746-AC5F-51576A2085DC}" presName="theList" presStyleCnt="0">
        <dgm:presLayoutVars>
          <dgm:dir/>
          <dgm:animLvl val="lvl"/>
          <dgm:resizeHandles val="exact"/>
        </dgm:presLayoutVars>
      </dgm:prSet>
      <dgm:spPr/>
    </dgm:pt>
    <dgm:pt modelId="{8AD73A37-C28E-F84B-86B4-873B30645A3E}" type="pres">
      <dgm:prSet presAssocID="{B642009B-EC6C-6E4A-A459-90C9F626CA1C}" presName="compNode" presStyleCnt="0"/>
      <dgm:spPr/>
    </dgm:pt>
    <dgm:pt modelId="{EAC1162E-E26C-0245-9C12-BD4F3DFC362A}" type="pres">
      <dgm:prSet presAssocID="{B642009B-EC6C-6E4A-A459-90C9F626CA1C}" presName="aNode" presStyleLbl="bgShp" presStyleIdx="0" presStyleCnt="3"/>
      <dgm:spPr/>
    </dgm:pt>
    <dgm:pt modelId="{DE7B1140-834D-2345-A1AF-521202CA9C36}" type="pres">
      <dgm:prSet presAssocID="{B642009B-EC6C-6E4A-A459-90C9F626CA1C}" presName="textNode" presStyleLbl="bgShp" presStyleIdx="0" presStyleCnt="3"/>
      <dgm:spPr/>
    </dgm:pt>
    <dgm:pt modelId="{48B04C9C-EAE8-B946-8A15-DE2D6867DCB6}" type="pres">
      <dgm:prSet presAssocID="{B642009B-EC6C-6E4A-A459-90C9F626CA1C}" presName="compChildNode" presStyleCnt="0"/>
      <dgm:spPr/>
    </dgm:pt>
    <dgm:pt modelId="{874C31E5-3BFB-ED42-AAC3-F282C80C9AF9}" type="pres">
      <dgm:prSet presAssocID="{B642009B-EC6C-6E4A-A459-90C9F626CA1C}" presName="theInnerList" presStyleCnt="0"/>
      <dgm:spPr/>
    </dgm:pt>
    <dgm:pt modelId="{284C248A-061A-2946-9E56-59A06A37F04F}" type="pres">
      <dgm:prSet presAssocID="{B642009B-EC6C-6E4A-A459-90C9F626CA1C}" presName="aSpace" presStyleCnt="0"/>
      <dgm:spPr/>
    </dgm:pt>
    <dgm:pt modelId="{E810F37A-BFE5-6C46-A292-521AC454268F}" type="pres">
      <dgm:prSet presAssocID="{9A66FF24-37ED-7A4C-8950-8B7BDCB31A82}" presName="compNode" presStyleCnt="0"/>
      <dgm:spPr/>
    </dgm:pt>
    <dgm:pt modelId="{82F66373-EF90-3740-8680-7B647BE44CC5}" type="pres">
      <dgm:prSet presAssocID="{9A66FF24-37ED-7A4C-8950-8B7BDCB31A82}" presName="aNode" presStyleLbl="bgShp" presStyleIdx="1" presStyleCnt="3"/>
      <dgm:spPr/>
    </dgm:pt>
    <dgm:pt modelId="{274229AA-9A81-5742-9BA9-12FC8A2C724F}" type="pres">
      <dgm:prSet presAssocID="{9A66FF24-37ED-7A4C-8950-8B7BDCB31A82}" presName="textNode" presStyleLbl="bgShp" presStyleIdx="1" presStyleCnt="3"/>
      <dgm:spPr/>
    </dgm:pt>
    <dgm:pt modelId="{9EEA0255-0FEF-ED47-918A-93D3735C1D23}" type="pres">
      <dgm:prSet presAssocID="{9A66FF24-37ED-7A4C-8950-8B7BDCB31A82}" presName="compChildNode" presStyleCnt="0"/>
      <dgm:spPr/>
    </dgm:pt>
    <dgm:pt modelId="{7C71E1A0-25B1-9845-9C11-7E60E8754277}" type="pres">
      <dgm:prSet presAssocID="{9A66FF24-37ED-7A4C-8950-8B7BDCB31A82}" presName="theInnerList" presStyleCnt="0"/>
      <dgm:spPr/>
    </dgm:pt>
    <dgm:pt modelId="{7BC597DE-505A-9E46-B7E4-982EFDF52569}" type="pres">
      <dgm:prSet presAssocID="{9A66FF24-37ED-7A4C-8950-8B7BDCB31A82}" presName="aSpace" presStyleCnt="0"/>
      <dgm:spPr/>
    </dgm:pt>
    <dgm:pt modelId="{AF2AB06C-B869-2C44-9857-D80F16031695}" type="pres">
      <dgm:prSet presAssocID="{18F52740-6266-9546-8730-66CB6F0C3EC3}" presName="compNode" presStyleCnt="0"/>
      <dgm:spPr/>
    </dgm:pt>
    <dgm:pt modelId="{9084AB1E-A8E7-DF4B-8E3D-A47604485122}" type="pres">
      <dgm:prSet presAssocID="{18F52740-6266-9546-8730-66CB6F0C3EC3}" presName="aNode" presStyleLbl="bgShp" presStyleIdx="2" presStyleCnt="3"/>
      <dgm:spPr/>
    </dgm:pt>
    <dgm:pt modelId="{BB4F55F0-6B15-F842-BCFA-57882F9F6E77}" type="pres">
      <dgm:prSet presAssocID="{18F52740-6266-9546-8730-66CB6F0C3EC3}" presName="textNode" presStyleLbl="bgShp" presStyleIdx="2" presStyleCnt="3"/>
      <dgm:spPr/>
    </dgm:pt>
    <dgm:pt modelId="{1F7E5EDA-8E83-2348-B79C-EA9467AAC1C0}" type="pres">
      <dgm:prSet presAssocID="{18F52740-6266-9546-8730-66CB6F0C3EC3}" presName="compChildNode" presStyleCnt="0"/>
      <dgm:spPr/>
    </dgm:pt>
    <dgm:pt modelId="{7F516A1F-B86F-1641-96E8-D6B11C04B99F}" type="pres">
      <dgm:prSet presAssocID="{18F52740-6266-9546-8730-66CB6F0C3EC3}" presName="theInnerList" presStyleCnt="0"/>
      <dgm:spPr/>
    </dgm:pt>
  </dgm:ptLst>
  <dgm:cxnLst>
    <dgm:cxn modelId="{63661A05-8455-D64F-9D3E-C2B39C19C290}" type="presOf" srcId="{0AA20E8D-46F4-0746-AC5F-51576A2085DC}" destId="{0EAE3BCC-C659-C24D-A3C8-D63CF2AC0031}" srcOrd="0" destOrd="0" presId="urn:microsoft.com/office/officeart/2005/8/layout/lProcess2"/>
    <dgm:cxn modelId="{9DF29222-7F5D-F746-AFE8-F124E9A1F132}" type="presOf" srcId="{B642009B-EC6C-6E4A-A459-90C9F626CA1C}" destId="{DE7B1140-834D-2345-A1AF-521202CA9C36}" srcOrd="1" destOrd="0" presId="urn:microsoft.com/office/officeart/2005/8/layout/lProcess2"/>
    <dgm:cxn modelId="{2BAB3E42-972E-3F43-88DD-81FA43EEC83B}" srcId="{0AA20E8D-46F4-0746-AC5F-51576A2085DC}" destId="{18F52740-6266-9546-8730-66CB6F0C3EC3}" srcOrd="2" destOrd="0" parTransId="{955BBB32-A6DE-A940-9777-5E6EEB79AC99}" sibTransId="{C8F1E751-F5D2-8542-A896-66987F5F6E25}"/>
    <dgm:cxn modelId="{95B8C457-BF97-7B46-A713-53C21828A3C7}" srcId="{0AA20E8D-46F4-0746-AC5F-51576A2085DC}" destId="{9A66FF24-37ED-7A4C-8950-8B7BDCB31A82}" srcOrd="1" destOrd="0" parTransId="{7D804C76-576B-E144-8B88-D5ED9A743FD1}" sibTransId="{4DEC690A-618C-124A-845B-B8ECE6DE33B2}"/>
    <dgm:cxn modelId="{96A0C666-6F1E-194F-A65F-6AE0ADEC411B}" type="presOf" srcId="{9A66FF24-37ED-7A4C-8950-8B7BDCB31A82}" destId="{82F66373-EF90-3740-8680-7B647BE44CC5}" srcOrd="0" destOrd="0" presId="urn:microsoft.com/office/officeart/2005/8/layout/lProcess2"/>
    <dgm:cxn modelId="{3E62A172-386F-3A4E-96FB-E72C7D8BDA15}" type="presOf" srcId="{B642009B-EC6C-6E4A-A459-90C9F626CA1C}" destId="{EAC1162E-E26C-0245-9C12-BD4F3DFC362A}" srcOrd="0" destOrd="0" presId="urn:microsoft.com/office/officeart/2005/8/layout/lProcess2"/>
    <dgm:cxn modelId="{42BFB7AB-B600-6A47-9650-B9209F34B1AA}" srcId="{0AA20E8D-46F4-0746-AC5F-51576A2085DC}" destId="{B642009B-EC6C-6E4A-A459-90C9F626CA1C}" srcOrd="0" destOrd="0" parTransId="{D4F95078-25E5-EC43-9C5C-82BB57EA502C}" sibTransId="{008C5F86-5F2E-D442-B8F3-E63896434DA1}"/>
    <dgm:cxn modelId="{C2DB27E5-607C-0F43-90A1-77643DEAD895}" type="presOf" srcId="{9A66FF24-37ED-7A4C-8950-8B7BDCB31A82}" destId="{274229AA-9A81-5742-9BA9-12FC8A2C724F}" srcOrd="1" destOrd="0" presId="urn:microsoft.com/office/officeart/2005/8/layout/lProcess2"/>
    <dgm:cxn modelId="{7A23C0FA-7186-DB4A-AC49-5F29E3D72854}" type="presOf" srcId="{18F52740-6266-9546-8730-66CB6F0C3EC3}" destId="{BB4F55F0-6B15-F842-BCFA-57882F9F6E77}" srcOrd="1" destOrd="0" presId="urn:microsoft.com/office/officeart/2005/8/layout/lProcess2"/>
    <dgm:cxn modelId="{DEB848FC-B74A-B247-8AB6-E740FEA1E0B1}" type="presOf" srcId="{18F52740-6266-9546-8730-66CB6F0C3EC3}" destId="{9084AB1E-A8E7-DF4B-8E3D-A47604485122}" srcOrd="0" destOrd="0" presId="urn:microsoft.com/office/officeart/2005/8/layout/lProcess2"/>
    <dgm:cxn modelId="{FA0E0122-CBD1-BB4A-BF9E-74B528827714}" type="presParOf" srcId="{0EAE3BCC-C659-C24D-A3C8-D63CF2AC0031}" destId="{8AD73A37-C28E-F84B-86B4-873B30645A3E}" srcOrd="0" destOrd="0" presId="urn:microsoft.com/office/officeart/2005/8/layout/lProcess2"/>
    <dgm:cxn modelId="{0038E572-F466-A14D-BEF0-6EF5EBF76FF5}" type="presParOf" srcId="{8AD73A37-C28E-F84B-86B4-873B30645A3E}" destId="{EAC1162E-E26C-0245-9C12-BD4F3DFC362A}" srcOrd="0" destOrd="0" presId="urn:microsoft.com/office/officeart/2005/8/layout/lProcess2"/>
    <dgm:cxn modelId="{9CCF052A-B1FD-AA47-9C80-E7CBFC7FAECB}" type="presParOf" srcId="{8AD73A37-C28E-F84B-86B4-873B30645A3E}" destId="{DE7B1140-834D-2345-A1AF-521202CA9C36}" srcOrd="1" destOrd="0" presId="urn:microsoft.com/office/officeart/2005/8/layout/lProcess2"/>
    <dgm:cxn modelId="{BFA0B4DF-7969-414A-9F7F-449E19FD1F73}" type="presParOf" srcId="{8AD73A37-C28E-F84B-86B4-873B30645A3E}" destId="{48B04C9C-EAE8-B946-8A15-DE2D6867DCB6}" srcOrd="2" destOrd="0" presId="urn:microsoft.com/office/officeart/2005/8/layout/lProcess2"/>
    <dgm:cxn modelId="{3F125D3C-FC2E-2445-83E4-4D073227410D}" type="presParOf" srcId="{48B04C9C-EAE8-B946-8A15-DE2D6867DCB6}" destId="{874C31E5-3BFB-ED42-AAC3-F282C80C9AF9}" srcOrd="0" destOrd="0" presId="urn:microsoft.com/office/officeart/2005/8/layout/lProcess2"/>
    <dgm:cxn modelId="{F6291E64-4D89-DB44-8733-9864F1701629}" type="presParOf" srcId="{0EAE3BCC-C659-C24D-A3C8-D63CF2AC0031}" destId="{284C248A-061A-2946-9E56-59A06A37F04F}" srcOrd="1" destOrd="0" presId="urn:microsoft.com/office/officeart/2005/8/layout/lProcess2"/>
    <dgm:cxn modelId="{63754182-9AC7-E748-B78D-6A1CCF032A80}" type="presParOf" srcId="{0EAE3BCC-C659-C24D-A3C8-D63CF2AC0031}" destId="{E810F37A-BFE5-6C46-A292-521AC454268F}" srcOrd="2" destOrd="0" presId="urn:microsoft.com/office/officeart/2005/8/layout/lProcess2"/>
    <dgm:cxn modelId="{29BDC03F-A85A-2E43-AC62-FFD1688920BF}" type="presParOf" srcId="{E810F37A-BFE5-6C46-A292-521AC454268F}" destId="{82F66373-EF90-3740-8680-7B647BE44CC5}" srcOrd="0" destOrd="0" presId="urn:microsoft.com/office/officeart/2005/8/layout/lProcess2"/>
    <dgm:cxn modelId="{148702DA-B54D-5545-AAA5-E48E58D95C62}" type="presParOf" srcId="{E810F37A-BFE5-6C46-A292-521AC454268F}" destId="{274229AA-9A81-5742-9BA9-12FC8A2C724F}" srcOrd="1" destOrd="0" presId="urn:microsoft.com/office/officeart/2005/8/layout/lProcess2"/>
    <dgm:cxn modelId="{ED21F02A-C90E-B54E-B52E-3E58FA346964}" type="presParOf" srcId="{E810F37A-BFE5-6C46-A292-521AC454268F}" destId="{9EEA0255-0FEF-ED47-918A-93D3735C1D23}" srcOrd="2" destOrd="0" presId="urn:microsoft.com/office/officeart/2005/8/layout/lProcess2"/>
    <dgm:cxn modelId="{B90F148D-4FF4-384C-807D-95B876E2BEDC}" type="presParOf" srcId="{9EEA0255-0FEF-ED47-918A-93D3735C1D23}" destId="{7C71E1A0-25B1-9845-9C11-7E60E8754277}" srcOrd="0" destOrd="0" presId="urn:microsoft.com/office/officeart/2005/8/layout/lProcess2"/>
    <dgm:cxn modelId="{1C4B1FDF-3A86-C74E-8EE7-93C4AD7E5AC1}" type="presParOf" srcId="{0EAE3BCC-C659-C24D-A3C8-D63CF2AC0031}" destId="{7BC597DE-505A-9E46-B7E4-982EFDF52569}" srcOrd="3" destOrd="0" presId="urn:microsoft.com/office/officeart/2005/8/layout/lProcess2"/>
    <dgm:cxn modelId="{C5F53E97-CAD9-5C40-B635-9402A2F6E619}" type="presParOf" srcId="{0EAE3BCC-C659-C24D-A3C8-D63CF2AC0031}" destId="{AF2AB06C-B869-2C44-9857-D80F16031695}" srcOrd="4" destOrd="0" presId="urn:microsoft.com/office/officeart/2005/8/layout/lProcess2"/>
    <dgm:cxn modelId="{030D742A-4F5F-9942-91D8-9F20D0A29F05}" type="presParOf" srcId="{AF2AB06C-B869-2C44-9857-D80F16031695}" destId="{9084AB1E-A8E7-DF4B-8E3D-A47604485122}" srcOrd="0" destOrd="0" presId="urn:microsoft.com/office/officeart/2005/8/layout/lProcess2"/>
    <dgm:cxn modelId="{AF2C1BCF-15F0-2841-9DC4-A2A8C2C436E9}" type="presParOf" srcId="{AF2AB06C-B869-2C44-9857-D80F16031695}" destId="{BB4F55F0-6B15-F842-BCFA-57882F9F6E77}" srcOrd="1" destOrd="0" presId="urn:microsoft.com/office/officeart/2005/8/layout/lProcess2"/>
    <dgm:cxn modelId="{2AF86B20-BF61-104B-90A3-BBF672C3EAF1}" type="presParOf" srcId="{AF2AB06C-B869-2C44-9857-D80F16031695}" destId="{1F7E5EDA-8E83-2348-B79C-EA9467AAC1C0}" srcOrd="2" destOrd="0" presId="urn:microsoft.com/office/officeart/2005/8/layout/lProcess2"/>
    <dgm:cxn modelId="{5D4673BF-91D9-B74B-A995-E1C17B2B97F8}" type="presParOf" srcId="{1F7E5EDA-8E83-2348-B79C-EA9467AAC1C0}" destId="{7F516A1F-B86F-1641-96E8-D6B11C04B99F}" srcOrd="0" destOrd="0" presId="urn:microsoft.com/office/officeart/2005/8/layout/lProcess2"/>
  </dgm:cxnLst>
  <dgm:bg/>
  <dgm:whole>
    <a:ln w="3810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A20E8D-46F4-0746-AC5F-51576A2085DC}"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B642009B-EC6C-6E4A-A459-90C9F626CA1C}">
      <dgm:prSet phldrT="[Text]" custT="1"/>
      <dgm:spPr>
        <a:noFill/>
        <a:ln w="38100">
          <a:solidFill>
            <a:srgbClr val="CF2F2C"/>
          </a:solidFill>
        </a:ln>
      </dgm:spPr>
      <dgm:t>
        <a:bodyPr/>
        <a:lstStyle/>
        <a:p>
          <a:r>
            <a:rPr lang="en-US" sz="3900"/>
            <a:t>Sport-First Storytelling</a:t>
          </a:r>
        </a:p>
      </dgm:t>
    </dgm:pt>
    <dgm:pt modelId="{D4F95078-25E5-EC43-9C5C-82BB57EA502C}" type="parTrans" cxnId="{42BFB7AB-B600-6A47-9650-B9209F34B1AA}">
      <dgm:prSet/>
      <dgm:spPr/>
      <dgm:t>
        <a:bodyPr/>
        <a:lstStyle/>
        <a:p>
          <a:endParaRPr lang="en-US"/>
        </a:p>
      </dgm:t>
    </dgm:pt>
    <dgm:pt modelId="{008C5F86-5F2E-D442-B8F3-E63896434DA1}" type="sibTrans" cxnId="{42BFB7AB-B600-6A47-9650-B9209F34B1AA}">
      <dgm:prSet/>
      <dgm:spPr/>
      <dgm:t>
        <a:bodyPr/>
        <a:lstStyle/>
        <a:p>
          <a:endParaRPr lang="en-US"/>
        </a:p>
      </dgm:t>
    </dgm:pt>
    <dgm:pt modelId="{18F52740-6266-9546-8730-66CB6F0C3EC3}">
      <dgm:prSet phldrT="[Text]" custT="1"/>
      <dgm:spPr>
        <a:noFill/>
        <a:ln w="38100">
          <a:solidFill>
            <a:srgbClr val="CF2F2C"/>
          </a:solidFill>
        </a:ln>
      </dgm:spPr>
      <dgm:t>
        <a:bodyPr/>
        <a:lstStyle/>
        <a:p>
          <a:r>
            <a:rPr lang="en-US" sz="3900"/>
            <a:t>Brand Benefits</a:t>
          </a:r>
        </a:p>
      </dgm:t>
    </dgm:pt>
    <dgm:pt modelId="{955BBB32-A6DE-A940-9777-5E6EEB79AC99}" type="parTrans" cxnId="{2BAB3E42-972E-3F43-88DD-81FA43EEC83B}">
      <dgm:prSet/>
      <dgm:spPr/>
      <dgm:t>
        <a:bodyPr/>
        <a:lstStyle/>
        <a:p>
          <a:endParaRPr lang="en-US"/>
        </a:p>
      </dgm:t>
    </dgm:pt>
    <dgm:pt modelId="{C8F1E751-F5D2-8542-A896-66987F5F6E25}" type="sibTrans" cxnId="{2BAB3E42-972E-3F43-88DD-81FA43EEC83B}">
      <dgm:prSet/>
      <dgm:spPr/>
      <dgm:t>
        <a:bodyPr/>
        <a:lstStyle/>
        <a:p>
          <a:endParaRPr lang="en-US"/>
        </a:p>
      </dgm:t>
    </dgm:pt>
    <dgm:pt modelId="{9A66FF24-37ED-7A4C-8950-8B7BDCB31A82}">
      <dgm:prSet phldrT="[Text]" custT="1"/>
      <dgm:spPr>
        <a:noFill/>
        <a:ln w="38100">
          <a:solidFill>
            <a:srgbClr val="CF2F2C"/>
          </a:solidFill>
        </a:ln>
      </dgm:spPr>
      <dgm:t>
        <a:bodyPr/>
        <a:lstStyle/>
        <a:p>
          <a:r>
            <a:rPr lang="en-US" sz="3900"/>
            <a:t>Heritage Relaunches</a:t>
          </a:r>
        </a:p>
      </dgm:t>
    </dgm:pt>
    <dgm:pt modelId="{4DEC690A-618C-124A-845B-B8ECE6DE33B2}" type="sibTrans" cxnId="{95B8C457-BF97-7B46-A713-53C21828A3C7}">
      <dgm:prSet/>
      <dgm:spPr/>
      <dgm:t>
        <a:bodyPr/>
        <a:lstStyle/>
        <a:p>
          <a:endParaRPr lang="en-US"/>
        </a:p>
      </dgm:t>
    </dgm:pt>
    <dgm:pt modelId="{7D804C76-576B-E144-8B88-D5ED9A743FD1}" type="parTrans" cxnId="{95B8C457-BF97-7B46-A713-53C21828A3C7}">
      <dgm:prSet/>
      <dgm:spPr/>
      <dgm:t>
        <a:bodyPr/>
        <a:lstStyle/>
        <a:p>
          <a:endParaRPr lang="en-US"/>
        </a:p>
      </dgm:t>
    </dgm:pt>
    <dgm:pt modelId="{0EAE3BCC-C659-C24D-A3C8-D63CF2AC0031}" type="pres">
      <dgm:prSet presAssocID="{0AA20E8D-46F4-0746-AC5F-51576A2085DC}" presName="theList" presStyleCnt="0">
        <dgm:presLayoutVars>
          <dgm:dir/>
          <dgm:animLvl val="lvl"/>
          <dgm:resizeHandles val="exact"/>
        </dgm:presLayoutVars>
      </dgm:prSet>
      <dgm:spPr/>
    </dgm:pt>
    <dgm:pt modelId="{8AD73A37-C28E-F84B-86B4-873B30645A3E}" type="pres">
      <dgm:prSet presAssocID="{B642009B-EC6C-6E4A-A459-90C9F626CA1C}" presName="compNode" presStyleCnt="0"/>
      <dgm:spPr/>
    </dgm:pt>
    <dgm:pt modelId="{EAC1162E-E26C-0245-9C12-BD4F3DFC362A}" type="pres">
      <dgm:prSet presAssocID="{B642009B-EC6C-6E4A-A459-90C9F626CA1C}" presName="aNode" presStyleLbl="bgShp" presStyleIdx="0" presStyleCnt="3"/>
      <dgm:spPr/>
    </dgm:pt>
    <dgm:pt modelId="{DE7B1140-834D-2345-A1AF-521202CA9C36}" type="pres">
      <dgm:prSet presAssocID="{B642009B-EC6C-6E4A-A459-90C9F626CA1C}" presName="textNode" presStyleLbl="bgShp" presStyleIdx="0" presStyleCnt="3"/>
      <dgm:spPr/>
    </dgm:pt>
    <dgm:pt modelId="{48B04C9C-EAE8-B946-8A15-DE2D6867DCB6}" type="pres">
      <dgm:prSet presAssocID="{B642009B-EC6C-6E4A-A459-90C9F626CA1C}" presName="compChildNode" presStyleCnt="0"/>
      <dgm:spPr/>
    </dgm:pt>
    <dgm:pt modelId="{874C31E5-3BFB-ED42-AAC3-F282C80C9AF9}" type="pres">
      <dgm:prSet presAssocID="{B642009B-EC6C-6E4A-A459-90C9F626CA1C}" presName="theInnerList" presStyleCnt="0"/>
      <dgm:spPr/>
    </dgm:pt>
    <dgm:pt modelId="{284C248A-061A-2946-9E56-59A06A37F04F}" type="pres">
      <dgm:prSet presAssocID="{B642009B-EC6C-6E4A-A459-90C9F626CA1C}" presName="aSpace" presStyleCnt="0"/>
      <dgm:spPr/>
    </dgm:pt>
    <dgm:pt modelId="{E810F37A-BFE5-6C46-A292-521AC454268F}" type="pres">
      <dgm:prSet presAssocID="{9A66FF24-37ED-7A4C-8950-8B7BDCB31A82}" presName="compNode" presStyleCnt="0"/>
      <dgm:spPr/>
    </dgm:pt>
    <dgm:pt modelId="{82F66373-EF90-3740-8680-7B647BE44CC5}" type="pres">
      <dgm:prSet presAssocID="{9A66FF24-37ED-7A4C-8950-8B7BDCB31A82}" presName="aNode" presStyleLbl="bgShp" presStyleIdx="1" presStyleCnt="3"/>
      <dgm:spPr/>
    </dgm:pt>
    <dgm:pt modelId="{274229AA-9A81-5742-9BA9-12FC8A2C724F}" type="pres">
      <dgm:prSet presAssocID="{9A66FF24-37ED-7A4C-8950-8B7BDCB31A82}" presName="textNode" presStyleLbl="bgShp" presStyleIdx="1" presStyleCnt="3"/>
      <dgm:spPr/>
    </dgm:pt>
    <dgm:pt modelId="{9EEA0255-0FEF-ED47-918A-93D3735C1D23}" type="pres">
      <dgm:prSet presAssocID="{9A66FF24-37ED-7A4C-8950-8B7BDCB31A82}" presName="compChildNode" presStyleCnt="0"/>
      <dgm:spPr/>
    </dgm:pt>
    <dgm:pt modelId="{7C71E1A0-25B1-9845-9C11-7E60E8754277}" type="pres">
      <dgm:prSet presAssocID="{9A66FF24-37ED-7A4C-8950-8B7BDCB31A82}" presName="theInnerList" presStyleCnt="0"/>
      <dgm:spPr/>
    </dgm:pt>
    <dgm:pt modelId="{7BC597DE-505A-9E46-B7E4-982EFDF52569}" type="pres">
      <dgm:prSet presAssocID="{9A66FF24-37ED-7A4C-8950-8B7BDCB31A82}" presName="aSpace" presStyleCnt="0"/>
      <dgm:spPr/>
    </dgm:pt>
    <dgm:pt modelId="{AF2AB06C-B869-2C44-9857-D80F16031695}" type="pres">
      <dgm:prSet presAssocID="{18F52740-6266-9546-8730-66CB6F0C3EC3}" presName="compNode" presStyleCnt="0"/>
      <dgm:spPr/>
    </dgm:pt>
    <dgm:pt modelId="{9084AB1E-A8E7-DF4B-8E3D-A47604485122}" type="pres">
      <dgm:prSet presAssocID="{18F52740-6266-9546-8730-66CB6F0C3EC3}" presName="aNode" presStyleLbl="bgShp" presStyleIdx="2" presStyleCnt="3"/>
      <dgm:spPr/>
    </dgm:pt>
    <dgm:pt modelId="{BB4F55F0-6B15-F842-BCFA-57882F9F6E77}" type="pres">
      <dgm:prSet presAssocID="{18F52740-6266-9546-8730-66CB6F0C3EC3}" presName="textNode" presStyleLbl="bgShp" presStyleIdx="2" presStyleCnt="3"/>
      <dgm:spPr/>
    </dgm:pt>
    <dgm:pt modelId="{1F7E5EDA-8E83-2348-B79C-EA9467AAC1C0}" type="pres">
      <dgm:prSet presAssocID="{18F52740-6266-9546-8730-66CB6F0C3EC3}" presName="compChildNode" presStyleCnt="0"/>
      <dgm:spPr/>
    </dgm:pt>
    <dgm:pt modelId="{7F516A1F-B86F-1641-96E8-D6B11C04B99F}" type="pres">
      <dgm:prSet presAssocID="{18F52740-6266-9546-8730-66CB6F0C3EC3}" presName="theInnerList" presStyleCnt="0"/>
      <dgm:spPr/>
    </dgm:pt>
  </dgm:ptLst>
  <dgm:cxnLst>
    <dgm:cxn modelId="{63661A05-8455-D64F-9D3E-C2B39C19C290}" type="presOf" srcId="{0AA20E8D-46F4-0746-AC5F-51576A2085DC}" destId="{0EAE3BCC-C659-C24D-A3C8-D63CF2AC0031}" srcOrd="0" destOrd="0" presId="urn:microsoft.com/office/officeart/2005/8/layout/lProcess2"/>
    <dgm:cxn modelId="{9DF29222-7F5D-F746-AFE8-F124E9A1F132}" type="presOf" srcId="{B642009B-EC6C-6E4A-A459-90C9F626CA1C}" destId="{DE7B1140-834D-2345-A1AF-521202CA9C36}" srcOrd="1" destOrd="0" presId="urn:microsoft.com/office/officeart/2005/8/layout/lProcess2"/>
    <dgm:cxn modelId="{2BAB3E42-972E-3F43-88DD-81FA43EEC83B}" srcId="{0AA20E8D-46F4-0746-AC5F-51576A2085DC}" destId="{18F52740-6266-9546-8730-66CB6F0C3EC3}" srcOrd="2" destOrd="0" parTransId="{955BBB32-A6DE-A940-9777-5E6EEB79AC99}" sibTransId="{C8F1E751-F5D2-8542-A896-66987F5F6E25}"/>
    <dgm:cxn modelId="{95B8C457-BF97-7B46-A713-53C21828A3C7}" srcId="{0AA20E8D-46F4-0746-AC5F-51576A2085DC}" destId="{9A66FF24-37ED-7A4C-8950-8B7BDCB31A82}" srcOrd="1" destOrd="0" parTransId="{7D804C76-576B-E144-8B88-D5ED9A743FD1}" sibTransId="{4DEC690A-618C-124A-845B-B8ECE6DE33B2}"/>
    <dgm:cxn modelId="{96A0C666-6F1E-194F-A65F-6AE0ADEC411B}" type="presOf" srcId="{9A66FF24-37ED-7A4C-8950-8B7BDCB31A82}" destId="{82F66373-EF90-3740-8680-7B647BE44CC5}" srcOrd="0" destOrd="0" presId="urn:microsoft.com/office/officeart/2005/8/layout/lProcess2"/>
    <dgm:cxn modelId="{3E62A172-386F-3A4E-96FB-E72C7D8BDA15}" type="presOf" srcId="{B642009B-EC6C-6E4A-A459-90C9F626CA1C}" destId="{EAC1162E-E26C-0245-9C12-BD4F3DFC362A}" srcOrd="0" destOrd="0" presId="urn:microsoft.com/office/officeart/2005/8/layout/lProcess2"/>
    <dgm:cxn modelId="{42BFB7AB-B600-6A47-9650-B9209F34B1AA}" srcId="{0AA20E8D-46F4-0746-AC5F-51576A2085DC}" destId="{B642009B-EC6C-6E4A-A459-90C9F626CA1C}" srcOrd="0" destOrd="0" parTransId="{D4F95078-25E5-EC43-9C5C-82BB57EA502C}" sibTransId="{008C5F86-5F2E-D442-B8F3-E63896434DA1}"/>
    <dgm:cxn modelId="{C2DB27E5-607C-0F43-90A1-77643DEAD895}" type="presOf" srcId="{9A66FF24-37ED-7A4C-8950-8B7BDCB31A82}" destId="{274229AA-9A81-5742-9BA9-12FC8A2C724F}" srcOrd="1" destOrd="0" presId="urn:microsoft.com/office/officeart/2005/8/layout/lProcess2"/>
    <dgm:cxn modelId="{7A23C0FA-7186-DB4A-AC49-5F29E3D72854}" type="presOf" srcId="{18F52740-6266-9546-8730-66CB6F0C3EC3}" destId="{BB4F55F0-6B15-F842-BCFA-57882F9F6E77}" srcOrd="1" destOrd="0" presId="urn:microsoft.com/office/officeart/2005/8/layout/lProcess2"/>
    <dgm:cxn modelId="{DEB848FC-B74A-B247-8AB6-E740FEA1E0B1}" type="presOf" srcId="{18F52740-6266-9546-8730-66CB6F0C3EC3}" destId="{9084AB1E-A8E7-DF4B-8E3D-A47604485122}" srcOrd="0" destOrd="0" presId="urn:microsoft.com/office/officeart/2005/8/layout/lProcess2"/>
    <dgm:cxn modelId="{FA0E0122-CBD1-BB4A-BF9E-74B528827714}" type="presParOf" srcId="{0EAE3BCC-C659-C24D-A3C8-D63CF2AC0031}" destId="{8AD73A37-C28E-F84B-86B4-873B30645A3E}" srcOrd="0" destOrd="0" presId="urn:microsoft.com/office/officeart/2005/8/layout/lProcess2"/>
    <dgm:cxn modelId="{0038E572-F466-A14D-BEF0-6EF5EBF76FF5}" type="presParOf" srcId="{8AD73A37-C28E-F84B-86B4-873B30645A3E}" destId="{EAC1162E-E26C-0245-9C12-BD4F3DFC362A}" srcOrd="0" destOrd="0" presId="urn:microsoft.com/office/officeart/2005/8/layout/lProcess2"/>
    <dgm:cxn modelId="{9CCF052A-B1FD-AA47-9C80-E7CBFC7FAECB}" type="presParOf" srcId="{8AD73A37-C28E-F84B-86B4-873B30645A3E}" destId="{DE7B1140-834D-2345-A1AF-521202CA9C36}" srcOrd="1" destOrd="0" presId="urn:microsoft.com/office/officeart/2005/8/layout/lProcess2"/>
    <dgm:cxn modelId="{BFA0B4DF-7969-414A-9F7F-449E19FD1F73}" type="presParOf" srcId="{8AD73A37-C28E-F84B-86B4-873B30645A3E}" destId="{48B04C9C-EAE8-B946-8A15-DE2D6867DCB6}" srcOrd="2" destOrd="0" presId="urn:microsoft.com/office/officeart/2005/8/layout/lProcess2"/>
    <dgm:cxn modelId="{3F125D3C-FC2E-2445-83E4-4D073227410D}" type="presParOf" srcId="{48B04C9C-EAE8-B946-8A15-DE2D6867DCB6}" destId="{874C31E5-3BFB-ED42-AAC3-F282C80C9AF9}" srcOrd="0" destOrd="0" presId="urn:microsoft.com/office/officeart/2005/8/layout/lProcess2"/>
    <dgm:cxn modelId="{F6291E64-4D89-DB44-8733-9864F1701629}" type="presParOf" srcId="{0EAE3BCC-C659-C24D-A3C8-D63CF2AC0031}" destId="{284C248A-061A-2946-9E56-59A06A37F04F}" srcOrd="1" destOrd="0" presId="urn:microsoft.com/office/officeart/2005/8/layout/lProcess2"/>
    <dgm:cxn modelId="{63754182-9AC7-E748-B78D-6A1CCF032A80}" type="presParOf" srcId="{0EAE3BCC-C659-C24D-A3C8-D63CF2AC0031}" destId="{E810F37A-BFE5-6C46-A292-521AC454268F}" srcOrd="2" destOrd="0" presId="urn:microsoft.com/office/officeart/2005/8/layout/lProcess2"/>
    <dgm:cxn modelId="{29BDC03F-A85A-2E43-AC62-FFD1688920BF}" type="presParOf" srcId="{E810F37A-BFE5-6C46-A292-521AC454268F}" destId="{82F66373-EF90-3740-8680-7B647BE44CC5}" srcOrd="0" destOrd="0" presId="urn:microsoft.com/office/officeart/2005/8/layout/lProcess2"/>
    <dgm:cxn modelId="{148702DA-B54D-5545-AAA5-E48E58D95C62}" type="presParOf" srcId="{E810F37A-BFE5-6C46-A292-521AC454268F}" destId="{274229AA-9A81-5742-9BA9-12FC8A2C724F}" srcOrd="1" destOrd="0" presId="urn:microsoft.com/office/officeart/2005/8/layout/lProcess2"/>
    <dgm:cxn modelId="{ED21F02A-C90E-B54E-B52E-3E58FA346964}" type="presParOf" srcId="{E810F37A-BFE5-6C46-A292-521AC454268F}" destId="{9EEA0255-0FEF-ED47-918A-93D3735C1D23}" srcOrd="2" destOrd="0" presId="urn:microsoft.com/office/officeart/2005/8/layout/lProcess2"/>
    <dgm:cxn modelId="{B90F148D-4FF4-384C-807D-95B876E2BEDC}" type="presParOf" srcId="{9EEA0255-0FEF-ED47-918A-93D3735C1D23}" destId="{7C71E1A0-25B1-9845-9C11-7E60E8754277}" srcOrd="0" destOrd="0" presId="urn:microsoft.com/office/officeart/2005/8/layout/lProcess2"/>
    <dgm:cxn modelId="{1C4B1FDF-3A86-C74E-8EE7-93C4AD7E5AC1}" type="presParOf" srcId="{0EAE3BCC-C659-C24D-A3C8-D63CF2AC0031}" destId="{7BC597DE-505A-9E46-B7E4-982EFDF52569}" srcOrd="3" destOrd="0" presId="urn:microsoft.com/office/officeart/2005/8/layout/lProcess2"/>
    <dgm:cxn modelId="{C5F53E97-CAD9-5C40-B635-9402A2F6E619}" type="presParOf" srcId="{0EAE3BCC-C659-C24D-A3C8-D63CF2AC0031}" destId="{AF2AB06C-B869-2C44-9857-D80F16031695}" srcOrd="4" destOrd="0" presId="urn:microsoft.com/office/officeart/2005/8/layout/lProcess2"/>
    <dgm:cxn modelId="{030D742A-4F5F-9942-91D8-9F20D0A29F05}" type="presParOf" srcId="{AF2AB06C-B869-2C44-9857-D80F16031695}" destId="{9084AB1E-A8E7-DF4B-8E3D-A47604485122}" srcOrd="0" destOrd="0" presId="urn:microsoft.com/office/officeart/2005/8/layout/lProcess2"/>
    <dgm:cxn modelId="{AF2C1BCF-15F0-2841-9DC4-A2A8C2C436E9}" type="presParOf" srcId="{AF2AB06C-B869-2C44-9857-D80F16031695}" destId="{BB4F55F0-6B15-F842-BCFA-57882F9F6E77}" srcOrd="1" destOrd="0" presId="urn:microsoft.com/office/officeart/2005/8/layout/lProcess2"/>
    <dgm:cxn modelId="{2AF86B20-BF61-104B-90A3-BBF672C3EAF1}" type="presParOf" srcId="{AF2AB06C-B869-2C44-9857-D80F16031695}" destId="{1F7E5EDA-8E83-2348-B79C-EA9467AAC1C0}" srcOrd="2" destOrd="0" presId="urn:microsoft.com/office/officeart/2005/8/layout/lProcess2"/>
    <dgm:cxn modelId="{5D4673BF-91D9-B74B-A995-E1C17B2B97F8}" type="presParOf" srcId="{1F7E5EDA-8E83-2348-B79C-EA9467AAC1C0}" destId="{7F516A1F-B86F-1641-96E8-D6B11C04B99F}" srcOrd="0" destOrd="0" presId="urn:microsoft.com/office/officeart/2005/8/layout/lProcess2"/>
  </dgm:cxnLst>
  <dgm:bg>
    <a:solidFill>
      <a:schemeClr val="bg1"/>
    </a:solidFill>
  </dgm:bg>
  <dgm:whole>
    <a:ln w="3810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7BC736-8DC5-4CD3-953A-8412C33CA733}" type="doc">
      <dgm:prSet loTypeId="urn:microsoft.com/office/officeart/2005/8/layout/hList7" loCatId="list" qsTypeId="urn:microsoft.com/office/officeart/2005/8/quickstyle/simple1" qsCatId="simple" csTypeId="urn:microsoft.com/office/officeart/2005/8/colors/accent2_1" csCatId="accent2" phldr="1"/>
      <dgm:spPr/>
      <dgm:t>
        <a:bodyPr/>
        <a:lstStyle/>
        <a:p>
          <a:endParaRPr lang="en-US"/>
        </a:p>
      </dgm:t>
    </dgm:pt>
    <dgm:pt modelId="{21E58860-AF69-43A1-82E6-2F95C70460DB}">
      <dgm:prSet phldrT="[Text]"/>
      <dgm:spPr>
        <a:ln>
          <a:solidFill>
            <a:srgbClr val="CF2F2C"/>
          </a:solidFill>
        </a:ln>
      </dgm:spPr>
      <dgm:t>
        <a:bodyPr/>
        <a:lstStyle/>
        <a:p>
          <a:r>
            <a:rPr lang="en-US" dirty="0"/>
            <a:t>A single, integrated "Nike Hub" that centralizes the user experience, from shopping and content to community and fitness tracking</a:t>
          </a:r>
        </a:p>
      </dgm:t>
    </dgm:pt>
    <dgm:pt modelId="{A7225830-37BD-4888-8D42-F6E152A63495}" type="parTrans" cxnId="{A099DEA9-DCA9-4834-ABD3-FC26413A9F6C}">
      <dgm:prSet/>
      <dgm:spPr/>
      <dgm:t>
        <a:bodyPr/>
        <a:lstStyle/>
        <a:p>
          <a:endParaRPr lang="en-US"/>
        </a:p>
      </dgm:t>
    </dgm:pt>
    <dgm:pt modelId="{6BA7C481-3618-4DFB-892E-FA2258F20869}" type="sibTrans" cxnId="{A099DEA9-DCA9-4834-ABD3-FC26413A9F6C}">
      <dgm:prSet/>
      <dgm:spPr/>
      <dgm:t>
        <a:bodyPr/>
        <a:lstStyle/>
        <a:p>
          <a:endParaRPr lang="en-US"/>
        </a:p>
      </dgm:t>
    </dgm:pt>
    <dgm:pt modelId="{453DFEBE-8600-490D-A534-576E86F0DEF5}">
      <dgm:prSet phldrT="[Text]" phldr="0"/>
      <dgm:spPr>
        <a:ln>
          <a:solidFill>
            <a:srgbClr val="CF2F2C"/>
          </a:solidFill>
        </a:ln>
      </dgm:spPr>
      <dgm:t>
        <a:bodyPr/>
        <a:lstStyle/>
        <a:p>
          <a:r>
            <a:rPr lang="en-US" dirty="0"/>
            <a:t>Implement predictive analytics for demand forecasting and inventory management, reducing waste and ensuring product availability</a:t>
          </a:r>
        </a:p>
      </dgm:t>
    </dgm:pt>
    <dgm:pt modelId="{BB032B27-D639-4BBB-8224-7EEF2FCFEE48}" type="parTrans" cxnId="{F0AB58DD-1296-4FFE-B0BA-D41C341E143A}">
      <dgm:prSet/>
      <dgm:spPr/>
      <dgm:t>
        <a:bodyPr/>
        <a:lstStyle/>
        <a:p>
          <a:endParaRPr lang="en-US"/>
        </a:p>
      </dgm:t>
    </dgm:pt>
    <dgm:pt modelId="{4CD70759-E7B2-4223-BA9B-10BA29A1D176}" type="sibTrans" cxnId="{F0AB58DD-1296-4FFE-B0BA-D41C341E143A}">
      <dgm:prSet/>
      <dgm:spPr/>
      <dgm:t>
        <a:bodyPr/>
        <a:lstStyle/>
        <a:p>
          <a:endParaRPr lang="en-US"/>
        </a:p>
      </dgm:t>
    </dgm:pt>
    <dgm:pt modelId="{72B9E8CB-199C-420E-A74E-0B34712A6FD5}">
      <dgm:prSet phldrT="[Text]"/>
      <dgm:spPr>
        <a:ln>
          <a:solidFill>
            <a:srgbClr val="CF2F2C"/>
          </a:solidFill>
        </a:ln>
      </dgm:spPr>
      <dgm:t>
        <a:bodyPr/>
        <a:lstStyle/>
        <a:p>
          <a:pPr algn="ctr"/>
          <a:r>
            <a:rPr lang="en-US" dirty="0"/>
            <a:t>Leverage AI to deliver individualized product recommendations, content, and loyalty rewards based on user behavior and preferences</a:t>
          </a:r>
        </a:p>
      </dgm:t>
    </dgm:pt>
    <dgm:pt modelId="{CA05DF3E-3347-4174-8631-4030144526D6}" type="parTrans" cxnId="{36DC5B3E-7C84-4088-9749-C13691CC94CA}">
      <dgm:prSet/>
      <dgm:spPr/>
      <dgm:t>
        <a:bodyPr/>
        <a:lstStyle/>
        <a:p>
          <a:endParaRPr lang="en-US"/>
        </a:p>
      </dgm:t>
    </dgm:pt>
    <dgm:pt modelId="{27AE327C-06A8-4238-8110-6542EFA25E17}" type="sibTrans" cxnId="{36DC5B3E-7C84-4088-9749-C13691CC94CA}">
      <dgm:prSet/>
      <dgm:spPr/>
      <dgm:t>
        <a:bodyPr/>
        <a:lstStyle/>
        <a:p>
          <a:endParaRPr lang="en-US"/>
        </a:p>
      </dgm:t>
    </dgm:pt>
    <dgm:pt modelId="{0B903BEC-E530-45A6-BCBA-85B3352897E4}" type="pres">
      <dgm:prSet presAssocID="{0E7BC736-8DC5-4CD3-953A-8412C33CA733}" presName="Name0" presStyleCnt="0">
        <dgm:presLayoutVars>
          <dgm:dir/>
          <dgm:resizeHandles val="exact"/>
        </dgm:presLayoutVars>
      </dgm:prSet>
      <dgm:spPr/>
    </dgm:pt>
    <dgm:pt modelId="{EB63DB40-1A05-408A-B5A6-E507FB27B475}" type="pres">
      <dgm:prSet presAssocID="{0E7BC736-8DC5-4CD3-953A-8412C33CA733}" presName="fgShape" presStyleLbl="fgShp" presStyleIdx="0" presStyleCnt="1"/>
      <dgm:spPr>
        <a:solidFill>
          <a:srgbClr val="CF2F2C"/>
        </a:solidFill>
        <a:ln>
          <a:solidFill>
            <a:srgbClr val="CF2F2C"/>
          </a:solidFill>
        </a:ln>
      </dgm:spPr>
    </dgm:pt>
    <dgm:pt modelId="{2F908674-A921-47D0-907C-75A57B1C89B7}" type="pres">
      <dgm:prSet presAssocID="{0E7BC736-8DC5-4CD3-953A-8412C33CA733}" presName="linComp" presStyleCnt="0"/>
      <dgm:spPr/>
    </dgm:pt>
    <dgm:pt modelId="{9FA16CC1-CC95-4167-A043-858845EE87AB}" type="pres">
      <dgm:prSet presAssocID="{21E58860-AF69-43A1-82E6-2F95C70460DB}" presName="compNode" presStyleCnt="0"/>
      <dgm:spPr/>
    </dgm:pt>
    <dgm:pt modelId="{1C486A8B-A9E1-4B06-ACB9-ECEADB3817FA}" type="pres">
      <dgm:prSet presAssocID="{21E58860-AF69-43A1-82E6-2F95C70460DB}" presName="bkgdShape" presStyleLbl="node1" presStyleIdx="0" presStyleCnt="3" custLinFactNeighborX="-14535" custLinFactNeighborY="488"/>
      <dgm:spPr/>
    </dgm:pt>
    <dgm:pt modelId="{B41EC3FE-268D-4210-BAFF-346911A3B188}" type="pres">
      <dgm:prSet presAssocID="{21E58860-AF69-43A1-82E6-2F95C70460DB}" presName="nodeTx" presStyleLbl="node1" presStyleIdx="0" presStyleCnt="3">
        <dgm:presLayoutVars>
          <dgm:bulletEnabled val="1"/>
        </dgm:presLayoutVars>
      </dgm:prSet>
      <dgm:spPr/>
    </dgm:pt>
    <dgm:pt modelId="{90EB1FAC-3E85-46CD-8A74-C3F5CCE08D35}" type="pres">
      <dgm:prSet presAssocID="{21E58860-AF69-43A1-82E6-2F95C70460DB}" presName="invisiNode" presStyleLbl="node1" presStyleIdx="0" presStyleCnt="3"/>
      <dgm:spPr/>
    </dgm:pt>
    <dgm:pt modelId="{E164F764-8D63-4A9C-BA06-5FC87E1E0047}" type="pres">
      <dgm:prSet presAssocID="{21E58860-AF69-43A1-82E6-2F95C70460DB}" presName="imagNode" presStyleLbl="fgImgPlace1" presStyleIdx="0" presStyleCnt="3"/>
      <dgm:spPr>
        <a:blipFill>
          <a:blip xmlns:r="http://schemas.openxmlformats.org/officeDocument/2006/relationships" r:embed="rId1"/>
          <a:srcRect/>
          <a:stretch>
            <a:fillRect l="-2000" r="-2000"/>
          </a:stretch>
        </a:blipFill>
      </dgm:spPr>
    </dgm:pt>
    <dgm:pt modelId="{CA4143D2-642C-439C-82E1-6CBB783297B3}" type="pres">
      <dgm:prSet presAssocID="{6BA7C481-3618-4DFB-892E-FA2258F20869}" presName="sibTrans" presStyleLbl="sibTrans2D1" presStyleIdx="0" presStyleCnt="0"/>
      <dgm:spPr/>
    </dgm:pt>
    <dgm:pt modelId="{FBBD7F94-4C6E-4B7A-8ED3-80FC4E631802}" type="pres">
      <dgm:prSet presAssocID="{453DFEBE-8600-490D-A534-576E86F0DEF5}" presName="compNode" presStyleCnt="0"/>
      <dgm:spPr/>
    </dgm:pt>
    <dgm:pt modelId="{952FAE34-145C-4D84-B27D-231099DA48F8}" type="pres">
      <dgm:prSet presAssocID="{453DFEBE-8600-490D-A534-576E86F0DEF5}" presName="bkgdShape" presStyleLbl="node1" presStyleIdx="1" presStyleCnt="3" custLinFactNeighborX="-890" custLinFactNeighborY="1145"/>
      <dgm:spPr/>
    </dgm:pt>
    <dgm:pt modelId="{7BBD7DFB-C9F2-4DBA-BABD-307BA48B2CC5}" type="pres">
      <dgm:prSet presAssocID="{453DFEBE-8600-490D-A534-576E86F0DEF5}" presName="nodeTx" presStyleLbl="node1" presStyleIdx="1" presStyleCnt="3">
        <dgm:presLayoutVars>
          <dgm:bulletEnabled val="1"/>
        </dgm:presLayoutVars>
      </dgm:prSet>
      <dgm:spPr/>
    </dgm:pt>
    <dgm:pt modelId="{DE776910-3CBE-4038-B36E-B878DA9EE4B0}" type="pres">
      <dgm:prSet presAssocID="{453DFEBE-8600-490D-A534-576E86F0DEF5}" presName="invisiNode" presStyleLbl="node1" presStyleIdx="1" presStyleCnt="3"/>
      <dgm:spPr/>
    </dgm:pt>
    <dgm:pt modelId="{A2A0C971-65F4-40F0-AEE5-016FAABCA78C}" type="pres">
      <dgm:prSet presAssocID="{453DFEBE-8600-490D-A534-576E86F0DEF5}" presName="imagNode" presStyleLbl="fgImgPlace1" presStyleIdx="1" presStyleCnt="3"/>
      <dgm:spPr>
        <a:blipFill>
          <a:blip xmlns:r="http://schemas.openxmlformats.org/officeDocument/2006/relationships" r:embed="rId2"/>
          <a:srcRect/>
          <a:stretch>
            <a:fillRect l="-2000" r="-2000"/>
          </a:stretch>
        </a:blipFill>
      </dgm:spPr>
    </dgm:pt>
    <dgm:pt modelId="{451F5A5F-AFD9-1041-9217-63B7D493CF2D}" type="pres">
      <dgm:prSet presAssocID="{4CD70759-E7B2-4223-BA9B-10BA29A1D176}" presName="sibTrans" presStyleLbl="sibTrans2D1" presStyleIdx="0" presStyleCnt="0"/>
      <dgm:spPr/>
    </dgm:pt>
    <dgm:pt modelId="{249C4A60-727D-F147-A948-A10E2C792A33}" type="pres">
      <dgm:prSet presAssocID="{72B9E8CB-199C-420E-A74E-0B34712A6FD5}" presName="compNode" presStyleCnt="0"/>
      <dgm:spPr/>
    </dgm:pt>
    <dgm:pt modelId="{CBEA66B0-8EC0-7440-A80D-6E219B272A46}" type="pres">
      <dgm:prSet presAssocID="{72B9E8CB-199C-420E-A74E-0B34712A6FD5}" presName="bkgdShape" presStyleLbl="node1" presStyleIdx="2" presStyleCnt="3"/>
      <dgm:spPr/>
    </dgm:pt>
    <dgm:pt modelId="{E005E9CD-D83B-444A-8487-4909A7E72AA7}" type="pres">
      <dgm:prSet presAssocID="{72B9E8CB-199C-420E-A74E-0B34712A6FD5}" presName="nodeTx" presStyleLbl="node1" presStyleIdx="2" presStyleCnt="3">
        <dgm:presLayoutVars>
          <dgm:bulletEnabled val="1"/>
        </dgm:presLayoutVars>
      </dgm:prSet>
      <dgm:spPr/>
    </dgm:pt>
    <dgm:pt modelId="{9E1CED43-EED8-C04E-BBB1-A0D6A855468D}" type="pres">
      <dgm:prSet presAssocID="{72B9E8CB-199C-420E-A74E-0B34712A6FD5}" presName="invisiNode" presStyleLbl="node1" presStyleIdx="2" presStyleCnt="3"/>
      <dgm:spPr/>
    </dgm:pt>
    <dgm:pt modelId="{CF56DC60-0F5C-0B43-8797-A097CB29EA95}" type="pres">
      <dgm:prSet presAssocID="{72B9E8CB-199C-420E-A74E-0B34712A6FD5}" presName="imagNode" presStyleLbl="fgImgPlace1" presStyleIdx="2" presStyleCnt="3"/>
      <dgm:spPr>
        <a:blipFill>
          <a:blip xmlns:r="http://schemas.openxmlformats.org/officeDocument/2006/relationships" r:embed="rId3"/>
          <a:srcRect/>
          <a:stretch>
            <a:fillRect l="-2000" r="-2000"/>
          </a:stretch>
        </a:blipFill>
      </dgm:spPr>
    </dgm:pt>
  </dgm:ptLst>
  <dgm:cxnLst>
    <dgm:cxn modelId="{3478C402-A247-8D42-A3C4-35825F1289B2}" type="presOf" srcId="{4CD70759-E7B2-4223-BA9B-10BA29A1D176}" destId="{451F5A5F-AFD9-1041-9217-63B7D493CF2D}" srcOrd="0" destOrd="0" presId="urn:microsoft.com/office/officeart/2005/8/layout/hList7"/>
    <dgm:cxn modelId="{5E24CA07-BC0C-6F4A-A867-3063224547A5}" type="presOf" srcId="{72B9E8CB-199C-420E-A74E-0B34712A6FD5}" destId="{CBEA66B0-8EC0-7440-A80D-6E219B272A46}" srcOrd="0" destOrd="0" presId="urn:microsoft.com/office/officeart/2005/8/layout/hList7"/>
    <dgm:cxn modelId="{9852AA10-45FE-448D-9CA7-36CA23506B7B}" type="presOf" srcId="{21E58860-AF69-43A1-82E6-2F95C70460DB}" destId="{1C486A8B-A9E1-4B06-ACB9-ECEADB3817FA}" srcOrd="0" destOrd="0" presId="urn:microsoft.com/office/officeart/2005/8/layout/hList7"/>
    <dgm:cxn modelId="{AAFE6C22-657B-4601-91B1-91664692552A}" type="presOf" srcId="{453DFEBE-8600-490D-A534-576E86F0DEF5}" destId="{7BBD7DFB-C9F2-4DBA-BABD-307BA48B2CC5}" srcOrd="1" destOrd="0" presId="urn:microsoft.com/office/officeart/2005/8/layout/hList7"/>
    <dgm:cxn modelId="{B8648B35-0F4F-49F5-B2A3-6174B20234B9}" type="presOf" srcId="{21E58860-AF69-43A1-82E6-2F95C70460DB}" destId="{B41EC3FE-268D-4210-BAFF-346911A3B188}" srcOrd="1" destOrd="0" presId="urn:microsoft.com/office/officeart/2005/8/layout/hList7"/>
    <dgm:cxn modelId="{D3C25E39-61DD-4ADB-A715-92B043EB89AC}" type="presOf" srcId="{0E7BC736-8DC5-4CD3-953A-8412C33CA733}" destId="{0B903BEC-E530-45A6-BCBA-85B3352897E4}" srcOrd="0" destOrd="0" presId="urn:microsoft.com/office/officeart/2005/8/layout/hList7"/>
    <dgm:cxn modelId="{36DC5B3E-7C84-4088-9749-C13691CC94CA}" srcId="{0E7BC736-8DC5-4CD3-953A-8412C33CA733}" destId="{72B9E8CB-199C-420E-A74E-0B34712A6FD5}" srcOrd="2" destOrd="0" parTransId="{CA05DF3E-3347-4174-8631-4030144526D6}" sibTransId="{27AE327C-06A8-4238-8110-6542EFA25E17}"/>
    <dgm:cxn modelId="{A099DEA9-DCA9-4834-ABD3-FC26413A9F6C}" srcId="{0E7BC736-8DC5-4CD3-953A-8412C33CA733}" destId="{21E58860-AF69-43A1-82E6-2F95C70460DB}" srcOrd="0" destOrd="0" parTransId="{A7225830-37BD-4888-8D42-F6E152A63495}" sibTransId="{6BA7C481-3618-4DFB-892E-FA2258F20869}"/>
    <dgm:cxn modelId="{96853FB9-3E61-0C49-8D91-EE230C37B9B1}" type="presOf" srcId="{72B9E8CB-199C-420E-A74E-0B34712A6FD5}" destId="{E005E9CD-D83B-444A-8487-4909A7E72AA7}" srcOrd="1" destOrd="0" presId="urn:microsoft.com/office/officeart/2005/8/layout/hList7"/>
    <dgm:cxn modelId="{F0AB58DD-1296-4FFE-B0BA-D41C341E143A}" srcId="{0E7BC736-8DC5-4CD3-953A-8412C33CA733}" destId="{453DFEBE-8600-490D-A534-576E86F0DEF5}" srcOrd="1" destOrd="0" parTransId="{BB032B27-D639-4BBB-8224-7EEF2FCFEE48}" sibTransId="{4CD70759-E7B2-4223-BA9B-10BA29A1D176}"/>
    <dgm:cxn modelId="{1825E3E2-C84E-4147-A499-E67FF2171F90}" type="presOf" srcId="{453DFEBE-8600-490D-A534-576E86F0DEF5}" destId="{952FAE34-145C-4D84-B27D-231099DA48F8}" srcOrd="0" destOrd="0" presId="urn:microsoft.com/office/officeart/2005/8/layout/hList7"/>
    <dgm:cxn modelId="{FA3959E7-835A-43CE-91CE-F364ECC5E713}" type="presOf" srcId="{6BA7C481-3618-4DFB-892E-FA2258F20869}" destId="{CA4143D2-642C-439C-82E1-6CBB783297B3}" srcOrd="0" destOrd="0" presId="urn:microsoft.com/office/officeart/2005/8/layout/hList7"/>
    <dgm:cxn modelId="{7ACD65A2-F3E9-458B-BD29-FFEC2D16148E}" type="presParOf" srcId="{0B903BEC-E530-45A6-BCBA-85B3352897E4}" destId="{EB63DB40-1A05-408A-B5A6-E507FB27B475}" srcOrd="0" destOrd="0" presId="urn:microsoft.com/office/officeart/2005/8/layout/hList7"/>
    <dgm:cxn modelId="{CF9FF6A9-8619-4BAC-A3AE-8B1BDAB9C615}" type="presParOf" srcId="{0B903BEC-E530-45A6-BCBA-85B3352897E4}" destId="{2F908674-A921-47D0-907C-75A57B1C89B7}" srcOrd="1" destOrd="0" presId="urn:microsoft.com/office/officeart/2005/8/layout/hList7"/>
    <dgm:cxn modelId="{FFC6C39F-E8B5-4F49-9396-5D831684EFE7}" type="presParOf" srcId="{2F908674-A921-47D0-907C-75A57B1C89B7}" destId="{9FA16CC1-CC95-4167-A043-858845EE87AB}" srcOrd="0" destOrd="0" presId="urn:microsoft.com/office/officeart/2005/8/layout/hList7"/>
    <dgm:cxn modelId="{B17A17A0-521E-43A6-8DAB-EE9086A3EA5E}" type="presParOf" srcId="{9FA16CC1-CC95-4167-A043-858845EE87AB}" destId="{1C486A8B-A9E1-4B06-ACB9-ECEADB3817FA}" srcOrd="0" destOrd="0" presId="urn:microsoft.com/office/officeart/2005/8/layout/hList7"/>
    <dgm:cxn modelId="{0556711C-90ED-43FB-97D4-28AAC13263A9}" type="presParOf" srcId="{9FA16CC1-CC95-4167-A043-858845EE87AB}" destId="{B41EC3FE-268D-4210-BAFF-346911A3B188}" srcOrd="1" destOrd="0" presId="urn:microsoft.com/office/officeart/2005/8/layout/hList7"/>
    <dgm:cxn modelId="{A03C1661-BA8A-40A2-9A63-69BAE1DE6FC6}" type="presParOf" srcId="{9FA16CC1-CC95-4167-A043-858845EE87AB}" destId="{90EB1FAC-3E85-46CD-8A74-C3F5CCE08D35}" srcOrd="2" destOrd="0" presId="urn:microsoft.com/office/officeart/2005/8/layout/hList7"/>
    <dgm:cxn modelId="{302B2F0B-75CA-4A7E-8C8F-38C69E1CAF10}" type="presParOf" srcId="{9FA16CC1-CC95-4167-A043-858845EE87AB}" destId="{E164F764-8D63-4A9C-BA06-5FC87E1E0047}" srcOrd="3" destOrd="0" presId="urn:microsoft.com/office/officeart/2005/8/layout/hList7"/>
    <dgm:cxn modelId="{73EBD934-1B26-49C5-AF19-B647DCC6BE35}" type="presParOf" srcId="{2F908674-A921-47D0-907C-75A57B1C89B7}" destId="{CA4143D2-642C-439C-82E1-6CBB783297B3}" srcOrd="1" destOrd="0" presId="urn:microsoft.com/office/officeart/2005/8/layout/hList7"/>
    <dgm:cxn modelId="{DA63C7C0-2373-4336-A3E3-3C1143334667}" type="presParOf" srcId="{2F908674-A921-47D0-907C-75A57B1C89B7}" destId="{FBBD7F94-4C6E-4B7A-8ED3-80FC4E631802}" srcOrd="2" destOrd="0" presId="urn:microsoft.com/office/officeart/2005/8/layout/hList7"/>
    <dgm:cxn modelId="{BD39F872-F8CE-4343-8CE3-C09298BBA1D9}" type="presParOf" srcId="{FBBD7F94-4C6E-4B7A-8ED3-80FC4E631802}" destId="{952FAE34-145C-4D84-B27D-231099DA48F8}" srcOrd="0" destOrd="0" presId="urn:microsoft.com/office/officeart/2005/8/layout/hList7"/>
    <dgm:cxn modelId="{D1DA9E69-0A87-455A-9F2A-A649F0B992F7}" type="presParOf" srcId="{FBBD7F94-4C6E-4B7A-8ED3-80FC4E631802}" destId="{7BBD7DFB-C9F2-4DBA-BABD-307BA48B2CC5}" srcOrd="1" destOrd="0" presId="urn:microsoft.com/office/officeart/2005/8/layout/hList7"/>
    <dgm:cxn modelId="{D9894363-2FA7-40B8-B089-6B7802BA7610}" type="presParOf" srcId="{FBBD7F94-4C6E-4B7A-8ED3-80FC4E631802}" destId="{DE776910-3CBE-4038-B36E-B878DA9EE4B0}" srcOrd="2" destOrd="0" presId="urn:microsoft.com/office/officeart/2005/8/layout/hList7"/>
    <dgm:cxn modelId="{E44BAC69-2797-428E-A1EC-C6BE3692BBFF}" type="presParOf" srcId="{FBBD7F94-4C6E-4B7A-8ED3-80FC4E631802}" destId="{A2A0C971-65F4-40F0-AEE5-016FAABCA78C}" srcOrd="3" destOrd="0" presId="urn:microsoft.com/office/officeart/2005/8/layout/hList7"/>
    <dgm:cxn modelId="{D1C90C14-BAD4-4F47-B754-10D0DD2F7E99}" type="presParOf" srcId="{2F908674-A921-47D0-907C-75A57B1C89B7}" destId="{451F5A5F-AFD9-1041-9217-63B7D493CF2D}" srcOrd="3" destOrd="0" presId="urn:microsoft.com/office/officeart/2005/8/layout/hList7"/>
    <dgm:cxn modelId="{74987A4D-61F7-B541-B37F-5385F4059321}" type="presParOf" srcId="{2F908674-A921-47D0-907C-75A57B1C89B7}" destId="{249C4A60-727D-F147-A948-A10E2C792A33}" srcOrd="4" destOrd="0" presId="urn:microsoft.com/office/officeart/2005/8/layout/hList7"/>
    <dgm:cxn modelId="{F0872D54-03FE-C548-A11F-88477D47CA6C}" type="presParOf" srcId="{249C4A60-727D-F147-A948-A10E2C792A33}" destId="{CBEA66B0-8EC0-7440-A80D-6E219B272A46}" srcOrd="0" destOrd="0" presId="urn:microsoft.com/office/officeart/2005/8/layout/hList7"/>
    <dgm:cxn modelId="{4EF2FDB0-07A0-F04F-B036-427A7D5C0B20}" type="presParOf" srcId="{249C4A60-727D-F147-A948-A10E2C792A33}" destId="{E005E9CD-D83B-444A-8487-4909A7E72AA7}" srcOrd="1" destOrd="0" presId="urn:microsoft.com/office/officeart/2005/8/layout/hList7"/>
    <dgm:cxn modelId="{CBA3CE7F-2EFA-5C4A-B8D8-600DDF24B475}" type="presParOf" srcId="{249C4A60-727D-F147-A948-A10E2C792A33}" destId="{9E1CED43-EED8-C04E-BBB1-A0D6A855468D}" srcOrd="2" destOrd="0" presId="urn:microsoft.com/office/officeart/2005/8/layout/hList7"/>
    <dgm:cxn modelId="{692F320C-8237-7F40-B14F-E36E28094CBE}" type="presParOf" srcId="{249C4A60-727D-F147-A948-A10E2C792A33}" destId="{CF56DC60-0F5C-0B43-8797-A097CB29EA95}"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1162E-E26C-0245-9C12-BD4F3DFC362A}">
      <dsp:nvSpPr>
        <dsp:cNvPr id="0" name=""/>
        <dsp:cNvSpPr/>
      </dsp:nvSpPr>
      <dsp:spPr>
        <a:xfrm>
          <a:off x="1560" y="0"/>
          <a:ext cx="4056187" cy="6609909"/>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Personalized Nike app &amp; site</a:t>
          </a:r>
        </a:p>
      </dsp:txBody>
      <dsp:txXfrm>
        <a:off x="1560" y="0"/>
        <a:ext cx="4056187" cy="1982972"/>
      </dsp:txXfrm>
    </dsp:sp>
    <dsp:sp modelId="{82F66373-EF90-3740-8680-7B647BE44CC5}">
      <dsp:nvSpPr>
        <dsp:cNvPr id="0" name=""/>
        <dsp:cNvSpPr/>
      </dsp:nvSpPr>
      <dsp:spPr>
        <a:xfrm>
          <a:off x="4361961" y="0"/>
          <a:ext cx="4056187" cy="6609909"/>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“Nike Clubhouse”: fitness challenges + early drops</a:t>
          </a:r>
        </a:p>
      </dsp:txBody>
      <dsp:txXfrm>
        <a:off x="4361961" y="0"/>
        <a:ext cx="4056187" cy="1982972"/>
      </dsp:txXfrm>
    </dsp:sp>
    <dsp:sp modelId="{9084AB1E-A8E7-DF4B-8E3D-A47604485122}">
      <dsp:nvSpPr>
        <dsp:cNvPr id="0" name=""/>
        <dsp:cNvSpPr/>
      </dsp:nvSpPr>
      <dsp:spPr>
        <a:xfrm>
          <a:off x="8722362" y="0"/>
          <a:ext cx="4056187" cy="6609909"/>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AR/AI try-ons for sneakers &amp; apparel</a:t>
          </a:r>
        </a:p>
      </dsp:txBody>
      <dsp:txXfrm>
        <a:off x="8722362" y="0"/>
        <a:ext cx="4056187" cy="19829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1162E-E26C-0245-9C12-BD4F3DFC362A}">
      <dsp:nvSpPr>
        <dsp:cNvPr id="0" name=""/>
        <dsp:cNvSpPr/>
      </dsp:nvSpPr>
      <dsp:spPr>
        <a:xfrm>
          <a:off x="1493" y="0"/>
          <a:ext cx="3882643" cy="7238846"/>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Tiered loyalty program</a:t>
          </a:r>
        </a:p>
      </dsp:txBody>
      <dsp:txXfrm>
        <a:off x="1493" y="0"/>
        <a:ext cx="3882643" cy="2171653"/>
      </dsp:txXfrm>
    </dsp:sp>
    <dsp:sp modelId="{82F66373-EF90-3740-8680-7B647BE44CC5}">
      <dsp:nvSpPr>
        <dsp:cNvPr id="0" name=""/>
        <dsp:cNvSpPr/>
      </dsp:nvSpPr>
      <dsp:spPr>
        <a:xfrm>
          <a:off x="4175335" y="0"/>
          <a:ext cx="3882643" cy="7238846"/>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Points for purchase + activity</a:t>
          </a:r>
        </a:p>
      </dsp:txBody>
      <dsp:txXfrm>
        <a:off x="4175335" y="0"/>
        <a:ext cx="3882643" cy="2171653"/>
      </dsp:txXfrm>
    </dsp:sp>
    <dsp:sp modelId="{9084AB1E-A8E7-DF4B-8E3D-A47604485122}">
      <dsp:nvSpPr>
        <dsp:cNvPr id="0" name=""/>
        <dsp:cNvSpPr/>
      </dsp:nvSpPr>
      <dsp:spPr>
        <a:xfrm>
          <a:off x="8349177" y="0"/>
          <a:ext cx="3882643" cy="7238846"/>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Exclusive collabs &amp; content</a:t>
          </a:r>
        </a:p>
      </dsp:txBody>
      <dsp:txXfrm>
        <a:off x="8349177" y="0"/>
        <a:ext cx="3882643" cy="2171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1162E-E26C-0245-9C12-BD4F3DFC362A}">
      <dsp:nvSpPr>
        <dsp:cNvPr id="0" name=""/>
        <dsp:cNvSpPr/>
      </dsp:nvSpPr>
      <dsp:spPr>
        <a:xfrm>
          <a:off x="1493" y="0"/>
          <a:ext cx="3882643" cy="7238846"/>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Seamless Shopping</a:t>
          </a:r>
        </a:p>
      </dsp:txBody>
      <dsp:txXfrm>
        <a:off x="1493" y="0"/>
        <a:ext cx="3882643" cy="2171653"/>
      </dsp:txXfrm>
    </dsp:sp>
    <dsp:sp modelId="{82F66373-EF90-3740-8680-7B647BE44CC5}">
      <dsp:nvSpPr>
        <dsp:cNvPr id="0" name=""/>
        <dsp:cNvSpPr/>
      </dsp:nvSpPr>
      <dsp:spPr>
        <a:xfrm>
          <a:off x="4175335" y="0"/>
          <a:ext cx="3882643" cy="7238846"/>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Real-Time Inventory</a:t>
          </a:r>
        </a:p>
      </dsp:txBody>
      <dsp:txXfrm>
        <a:off x="4175335" y="0"/>
        <a:ext cx="3882643" cy="2171653"/>
      </dsp:txXfrm>
    </dsp:sp>
    <dsp:sp modelId="{9084AB1E-A8E7-DF4B-8E3D-A47604485122}">
      <dsp:nvSpPr>
        <dsp:cNvPr id="0" name=""/>
        <dsp:cNvSpPr/>
      </dsp:nvSpPr>
      <dsp:spPr>
        <a:xfrm>
          <a:off x="8349177" y="0"/>
          <a:ext cx="3882643" cy="7238846"/>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Customer Benefits</a:t>
          </a:r>
        </a:p>
      </dsp:txBody>
      <dsp:txXfrm>
        <a:off x="8349177" y="0"/>
        <a:ext cx="3882643" cy="21716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1162E-E26C-0245-9C12-BD4F3DFC362A}">
      <dsp:nvSpPr>
        <dsp:cNvPr id="0" name=""/>
        <dsp:cNvSpPr/>
      </dsp:nvSpPr>
      <dsp:spPr>
        <a:xfrm>
          <a:off x="1493" y="0"/>
          <a:ext cx="3882643" cy="7238846"/>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Sport-First Storytelling</a:t>
          </a:r>
        </a:p>
      </dsp:txBody>
      <dsp:txXfrm>
        <a:off x="1493" y="0"/>
        <a:ext cx="3882643" cy="2171653"/>
      </dsp:txXfrm>
    </dsp:sp>
    <dsp:sp modelId="{82F66373-EF90-3740-8680-7B647BE44CC5}">
      <dsp:nvSpPr>
        <dsp:cNvPr id="0" name=""/>
        <dsp:cNvSpPr/>
      </dsp:nvSpPr>
      <dsp:spPr>
        <a:xfrm>
          <a:off x="4175335" y="0"/>
          <a:ext cx="3882643" cy="7238846"/>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Heritage Relaunches</a:t>
          </a:r>
        </a:p>
      </dsp:txBody>
      <dsp:txXfrm>
        <a:off x="4175335" y="0"/>
        <a:ext cx="3882643" cy="2171653"/>
      </dsp:txXfrm>
    </dsp:sp>
    <dsp:sp modelId="{9084AB1E-A8E7-DF4B-8E3D-A47604485122}">
      <dsp:nvSpPr>
        <dsp:cNvPr id="0" name=""/>
        <dsp:cNvSpPr/>
      </dsp:nvSpPr>
      <dsp:spPr>
        <a:xfrm>
          <a:off x="8349177" y="0"/>
          <a:ext cx="3882643" cy="7238846"/>
        </a:xfrm>
        <a:prstGeom prst="roundRect">
          <a:avLst>
            <a:gd name="adj" fmla="val 10000"/>
          </a:avLst>
        </a:prstGeom>
        <a:noFill/>
        <a:ln w="38100">
          <a:solidFill>
            <a:srgbClr val="CF2F2C"/>
          </a:solid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Brand Benefits</a:t>
          </a:r>
        </a:p>
      </dsp:txBody>
      <dsp:txXfrm>
        <a:off x="8349177" y="0"/>
        <a:ext cx="3882643" cy="21716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86A8B-A9E1-4B06-ACB9-ECEADB3817FA}">
      <dsp:nvSpPr>
        <dsp:cNvPr id="0" name=""/>
        <dsp:cNvSpPr/>
      </dsp:nvSpPr>
      <dsp:spPr>
        <a:xfrm>
          <a:off x="0" y="0"/>
          <a:ext cx="4181768" cy="8122752"/>
        </a:xfrm>
        <a:prstGeom prst="roundRect">
          <a:avLst>
            <a:gd name="adj" fmla="val 10000"/>
          </a:avLst>
        </a:prstGeom>
        <a:solidFill>
          <a:schemeClr val="lt1">
            <a:hueOff val="0"/>
            <a:satOff val="0"/>
            <a:lumOff val="0"/>
            <a:alphaOff val="0"/>
          </a:schemeClr>
        </a:solidFill>
        <a:ln w="25400" cap="flat" cmpd="sng" algn="ctr">
          <a:solidFill>
            <a:srgbClr val="CF2F2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 single, integrated "Nike Hub" that centralizes the user experience, from shopping and content to community and fitness tracking</a:t>
          </a:r>
        </a:p>
      </dsp:txBody>
      <dsp:txXfrm>
        <a:off x="0" y="3249100"/>
        <a:ext cx="4181768" cy="3249100"/>
      </dsp:txXfrm>
    </dsp:sp>
    <dsp:sp modelId="{E164F764-8D63-4A9C-BA06-5FC87E1E0047}">
      <dsp:nvSpPr>
        <dsp:cNvPr id="0" name=""/>
        <dsp:cNvSpPr/>
      </dsp:nvSpPr>
      <dsp:spPr>
        <a:xfrm>
          <a:off x="741133" y="487365"/>
          <a:ext cx="2704876" cy="2704876"/>
        </a:xfrm>
        <a:prstGeom prst="ellipse">
          <a:avLst/>
        </a:prstGeom>
        <a:blipFill>
          <a:blip xmlns:r="http://schemas.openxmlformats.org/officeDocument/2006/relationships" r:embed="rId1"/>
          <a:srcRect/>
          <a:stretch>
            <a:fillRect l="-2000" r="-2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2FAE34-145C-4D84-B27D-231099DA48F8}">
      <dsp:nvSpPr>
        <dsp:cNvPr id="0" name=""/>
        <dsp:cNvSpPr/>
      </dsp:nvSpPr>
      <dsp:spPr>
        <a:xfrm>
          <a:off x="4272691" y="0"/>
          <a:ext cx="4181768" cy="8122752"/>
        </a:xfrm>
        <a:prstGeom prst="roundRect">
          <a:avLst>
            <a:gd name="adj" fmla="val 10000"/>
          </a:avLst>
        </a:prstGeom>
        <a:solidFill>
          <a:schemeClr val="lt1">
            <a:hueOff val="0"/>
            <a:satOff val="0"/>
            <a:lumOff val="0"/>
            <a:alphaOff val="0"/>
          </a:schemeClr>
        </a:solidFill>
        <a:ln w="25400" cap="flat" cmpd="sng" algn="ctr">
          <a:solidFill>
            <a:srgbClr val="CF2F2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Implement predictive analytics for demand forecasting and inventory management, reducing waste and ensuring product availability</a:t>
          </a:r>
        </a:p>
      </dsp:txBody>
      <dsp:txXfrm>
        <a:off x="4272691" y="3249100"/>
        <a:ext cx="4181768" cy="3249100"/>
      </dsp:txXfrm>
    </dsp:sp>
    <dsp:sp modelId="{A2A0C971-65F4-40F0-AEE5-016FAABCA78C}">
      <dsp:nvSpPr>
        <dsp:cNvPr id="0" name=""/>
        <dsp:cNvSpPr/>
      </dsp:nvSpPr>
      <dsp:spPr>
        <a:xfrm>
          <a:off x="5048355" y="487365"/>
          <a:ext cx="2704876" cy="2704876"/>
        </a:xfrm>
        <a:prstGeom prst="ellipse">
          <a:avLst/>
        </a:prstGeom>
        <a:blipFill>
          <a:blip xmlns:r="http://schemas.openxmlformats.org/officeDocument/2006/relationships" r:embed="rId2"/>
          <a:srcRect/>
          <a:stretch>
            <a:fillRect l="-2000" r="-2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EA66B0-8EC0-7440-A80D-6E219B272A46}">
      <dsp:nvSpPr>
        <dsp:cNvPr id="0" name=""/>
        <dsp:cNvSpPr/>
      </dsp:nvSpPr>
      <dsp:spPr>
        <a:xfrm>
          <a:off x="8617131" y="0"/>
          <a:ext cx="4181768" cy="8122752"/>
        </a:xfrm>
        <a:prstGeom prst="roundRect">
          <a:avLst>
            <a:gd name="adj" fmla="val 10000"/>
          </a:avLst>
        </a:prstGeom>
        <a:solidFill>
          <a:schemeClr val="lt1">
            <a:hueOff val="0"/>
            <a:satOff val="0"/>
            <a:lumOff val="0"/>
            <a:alphaOff val="0"/>
          </a:schemeClr>
        </a:solidFill>
        <a:ln w="25400" cap="flat" cmpd="sng" algn="ctr">
          <a:solidFill>
            <a:srgbClr val="CF2F2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Leverage AI to deliver individualized product recommendations, content, and loyalty rewards based on user behavior and preferences</a:t>
          </a:r>
        </a:p>
      </dsp:txBody>
      <dsp:txXfrm>
        <a:off x="8617131" y="3249100"/>
        <a:ext cx="4181768" cy="3249100"/>
      </dsp:txXfrm>
    </dsp:sp>
    <dsp:sp modelId="{CF56DC60-0F5C-0B43-8797-A097CB29EA95}">
      <dsp:nvSpPr>
        <dsp:cNvPr id="0" name=""/>
        <dsp:cNvSpPr/>
      </dsp:nvSpPr>
      <dsp:spPr>
        <a:xfrm>
          <a:off x="9355577" y="487365"/>
          <a:ext cx="2704876" cy="2704876"/>
        </a:xfrm>
        <a:prstGeom prst="ellipse">
          <a:avLst/>
        </a:prstGeom>
        <a:blipFill>
          <a:blip xmlns:r="http://schemas.openxmlformats.org/officeDocument/2006/relationships" r:embed="rId3"/>
          <a:srcRect/>
          <a:stretch>
            <a:fillRect l="-2000" r="-2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63DB40-1A05-408A-B5A6-E507FB27B475}">
      <dsp:nvSpPr>
        <dsp:cNvPr id="0" name=""/>
        <dsp:cNvSpPr/>
      </dsp:nvSpPr>
      <dsp:spPr>
        <a:xfrm>
          <a:off x="512063" y="6498201"/>
          <a:ext cx="11777460" cy="1218412"/>
        </a:xfrm>
        <a:prstGeom prst="leftRightArrow">
          <a:avLst/>
        </a:prstGeom>
        <a:solidFill>
          <a:srgbClr val="CF2F2C"/>
        </a:solidFill>
        <a:ln w="25400" cap="flat" cmpd="sng" algn="ctr">
          <a:solidFill>
            <a:srgbClr val="CF2F2C"/>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03.10.2025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207290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83155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F6EDF-27A2-8A39-B740-75645C481F6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932C22-E46B-D0A3-D9FF-0B32D279D5E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D22BD2E-A029-DF31-CDC7-8919926F6F8D}"/>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B5EC216-9E9D-00B8-7442-CF0F502180FE}"/>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8C50F40-CFCB-9EF5-24BE-A23DD17E7965}"/>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Estimated Investment: $[150-200M] | Projected ROI: Positive within 24 Months</a:t>
            </a:r>
          </a:p>
          <a:p>
            <a:endParaRPr lang="en-US"/>
          </a:p>
          <a:p>
            <a:r>
              <a:rPr lang="en-US"/>
              <a:t>Investment allocated primarily to cloud infrastructure (40%) and specialized AI talent (60%).</a:t>
            </a:r>
          </a:p>
        </p:txBody>
      </p:sp>
      <p:sp>
        <p:nvSpPr>
          <p:cNvPr id="6" name="Footer Placeholder 5">
            <a:extLst>
              <a:ext uri="{FF2B5EF4-FFF2-40B4-BE49-F238E27FC236}">
                <a16:creationId xmlns:a16="http://schemas.microsoft.com/office/drawing/2014/main" id="{52E104E4-8B97-ED16-F168-B1481ABA3CA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85A8ECE3-E502-5903-27CC-3A746499D15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88969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While Nike is an industry giant, key competitors have carved out distinct advantages in the digital space. By integrating community, loyalty, and seamless retail experiences, they are setting new consumer expectations. Nike must innovate to not only catch up but leapfrog these specialized strategies.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8786B-6A57-2360-88AD-30ECF2176E6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9F7EB54-D0CD-CE79-78D8-86B6A8C735E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00FFE6C-0DC8-90AF-DDBB-F51E1FB7606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43C3CA55-BAB9-F64B-3BCF-7308AF3A4C6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15934E5E-0340-D4B2-BFA3-149A69A155D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While Nike is an industry giant, key competitors have carved out distinct advantages in the digital space. By integrating community, loyalty, and seamless retail experiences, they are setting new consumer expectations. Nike must innovate to not only catch up but leapfrog these specialized strategies.</a:t>
            </a:r>
          </a:p>
        </p:txBody>
      </p:sp>
      <p:sp>
        <p:nvSpPr>
          <p:cNvPr id="6" name="Footer Placeholder 5">
            <a:extLst>
              <a:ext uri="{FF2B5EF4-FFF2-40B4-BE49-F238E27FC236}">
                <a16:creationId xmlns:a16="http://schemas.microsoft.com/office/drawing/2014/main" id="{D6893D24-C714-D719-C301-6EFD3FCB56B9}"/>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BE5EBC3-455E-284D-2199-958C3C6480C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4900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will consolidate all fragmented apps (SNKRS, NRC, main store) into a single, seamless Unified Nike Hub. </a:t>
            </a:r>
          </a:p>
          <a:p>
            <a:endParaRPr lang="en-US"/>
          </a:p>
          <a:p>
            <a:r>
              <a:rPr lang="en-US"/>
              <a:t>Core Feature: Integration of AR Try-On and virtual fit technology to directly address the emotional pain point (uncertainty). </a:t>
            </a:r>
          </a:p>
          <a:p>
            <a:endParaRPr lang="en-US"/>
          </a:p>
          <a:p>
            <a:r>
              <a:rPr lang="en-US"/>
              <a:t>The Goal: Leverage AI to deliver truly individualized recommendations, content, and loyalty rewards.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strategy is projected to drive dramatic improvements across key metrics within 24 months: </a:t>
            </a:r>
          </a:p>
          <a:p>
            <a:r>
              <a:rPr lang="en-US"/>
              <a:t> Customer Loyalty (CLV): Projected score from 4 to 9 (out of 10). </a:t>
            </a:r>
          </a:p>
          <a:p>
            <a:endParaRPr lang="en-US"/>
          </a:p>
          <a:p>
            <a:r>
              <a:rPr lang="en-US"/>
              <a:t>Conversion Rate &amp; Brand Engagement: Strong increases driven by purchase confidence and community. </a:t>
            </a:r>
          </a:p>
          <a:p>
            <a:endParaRPr lang="en-US"/>
          </a:p>
          <a:p>
            <a:r>
              <a:rPr lang="en-US"/>
              <a:t>Inventory Efficiency: Significant gains from predictive AI (score 3 to 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Implement end-to-end encryption and invest in advanced threat detection. To ensure full compliance with global regulations like GDPR &amp; CCPA through transparent user consent policies.</a:t>
            </a:r>
          </a:p>
          <a:p>
            <a:endParaRPr lang="en-US"/>
          </a:p>
          <a:p>
            <a:r>
              <a:rPr lang="en-US"/>
              <a:t>Build redundancy with diversified sourcing and regional distribution centers. Using predictive AI demand forecasting to prevent inventory buildup and enable smarter, more agile distribution.</a:t>
            </a:r>
          </a:p>
          <a:p>
            <a:endParaRPr lang="en-US"/>
          </a:p>
          <a:p>
            <a:r>
              <a:rPr lang="en-US"/>
              <a:t>Provide comprehensive upskilling and training programs for the workforce in data analytics and digital customer service. Launch phased rollouts to gather feedback and ensure smooth transitions.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B23FA-527C-D6BA-C169-8A0B3C9A468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412F0A-BBD2-D01F-5C6C-48C9B938D5D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7B4DB3A-8CE9-D076-E789-590112BE45D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04BE00F-AFD6-C9EA-5547-3C64B1B3D98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7C8AB7B-29B6-C32E-C198-8B81E9B7FEC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Implement end-to-end encryption and invest in advanced threat detection. To ensure full compliance with global regulations like GDPR &amp; CCPA through transparent user consent policies.</a:t>
            </a:r>
          </a:p>
          <a:p>
            <a:endParaRPr lang="en-US"/>
          </a:p>
          <a:p>
            <a:r>
              <a:rPr lang="en-US"/>
              <a:t>Build redundancy with diversified sourcing and regional distribution centers. Using predictive AI demand forecasting to prevent inventory buildup and enable smarter, more agile distribution.</a:t>
            </a:r>
          </a:p>
          <a:p>
            <a:endParaRPr lang="en-US"/>
          </a:p>
          <a:p>
            <a:r>
              <a:rPr lang="en-US"/>
              <a:t>Provide comprehensive upskilling and training programs for the workforce in data analytics and digital customer service. Launch phased rollouts to gather feedback and ensure smooth transitions.</a:t>
            </a:r>
          </a:p>
        </p:txBody>
      </p:sp>
      <p:sp>
        <p:nvSpPr>
          <p:cNvPr id="6" name="Footer Placeholder 5">
            <a:extLst>
              <a:ext uri="{FF2B5EF4-FFF2-40B4-BE49-F238E27FC236}">
                <a16:creationId xmlns:a16="http://schemas.microsoft.com/office/drawing/2014/main" id="{CA2BA557-2423-2D7B-418C-6E3E8ABF4F68}"/>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5A25FA47-B324-8BD5-098F-B2555E2312D6}"/>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55140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png"/><Relationship Id="rId7" Type="http://schemas.openxmlformats.org/officeDocument/2006/relationships/diagramColors" Target="../diagrams/colors5.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8.svg"/><Relationship Id="rId4" Type="http://schemas.openxmlformats.org/officeDocument/2006/relationships/diagramData" Target="../diagrams/data5.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6.sv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7.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4.xml"/><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image" Target="../media/image6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png"/><Relationship Id="rId7"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7.png"/><Relationship Id="rId4" Type="http://schemas.openxmlformats.org/officeDocument/2006/relationships/image" Target="../media/image8.svg"/><Relationship Id="rId9" Type="http://schemas.openxmlformats.org/officeDocument/2006/relationships/image" Target="../media/image71.jpe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6.sv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56.sv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5.png"/><Relationship Id="rId7"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image" Target="../media/image7.png"/><Relationship Id="rId4" Type="http://schemas.openxmlformats.org/officeDocument/2006/relationships/image" Target="../media/image56.sv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5.png"/><Relationship Id="rId7" Type="http://schemas.openxmlformats.org/officeDocument/2006/relationships/image" Target="../media/image78.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png"/><Relationship Id="rId4" Type="http://schemas.openxmlformats.org/officeDocument/2006/relationships/image" Target="../media/image56.svg"/><Relationship Id="rId9" Type="http://schemas.openxmlformats.org/officeDocument/2006/relationships/image" Target="../media/image80.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8.svg"/><Relationship Id="rId3" Type="http://schemas.openxmlformats.org/officeDocument/2006/relationships/image" Target="../media/image7.png"/><Relationship Id="rId7" Type="http://schemas.openxmlformats.org/officeDocument/2006/relationships/image" Target="../media/image28.svg"/><Relationship Id="rId12"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2.png"/><Relationship Id="rId5" Type="http://schemas.openxmlformats.org/officeDocument/2006/relationships/diagramQuickStyle" Target="../diagrams/quickStyle1.xml"/><Relationship Id="rId10" Type="http://schemas.openxmlformats.org/officeDocument/2006/relationships/image" Target="../media/image35.png"/><Relationship Id="rId4" Type="http://schemas.openxmlformats.org/officeDocument/2006/relationships/diagramLayout" Target="../diagrams/layout1.xml"/><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7.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28.svg"/><Relationship Id="rId5" Type="http://schemas.openxmlformats.org/officeDocument/2006/relationships/diagramQuickStyle" Target="../diagrams/quickStyle2.xml"/><Relationship Id="rId15" Type="http://schemas.openxmlformats.org/officeDocument/2006/relationships/image" Target="../media/image39.svg"/><Relationship Id="rId10" Type="http://schemas.openxmlformats.org/officeDocument/2006/relationships/image" Target="../media/image27.png"/><Relationship Id="rId4" Type="http://schemas.openxmlformats.org/officeDocument/2006/relationships/diagramLayout" Target="../diagrams/layout2.xml"/><Relationship Id="rId9" Type="http://schemas.openxmlformats.org/officeDocument/2006/relationships/image" Target="../media/image8.sv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3.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41.svg"/><Relationship Id="rId5" Type="http://schemas.openxmlformats.org/officeDocument/2006/relationships/diagramQuickStyle" Target="../diagrams/quickStyle3.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diagramLayout" Target="../diagrams/layout3.xml"/><Relationship Id="rId9" Type="http://schemas.openxmlformats.org/officeDocument/2006/relationships/image" Target="../media/image8.sv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9.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image" Target="../media/image47.svg"/><Relationship Id="rId5" Type="http://schemas.openxmlformats.org/officeDocument/2006/relationships/diagramQuickStyle" Target="../diagrams/quickStyle4.xml"/><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diagramLayout" Target="../diagrams/layout4.xml"/><Relationship Id="rId9" Type="http://schemas.openxmlformats.org/officeDocument/2006/relationships/image" Target="../media/image8.svg"/><Relationship Id="rId1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647" r="-1647"/>
            </a:stretch>
          </a:blipFill>
        </p:spPr>
        <p:txBody>
          <a:bodyPr/>
          <a:lstStyle/>
          <a:p>
            <a:endParaRPr lang="en-US">
              <a:solidFill>
                <a:srgbClr val="CF2F2C"/>
              </a:solidFill>
            </a:endParaRPr>
          </a:p>
        </p:txBody>
      </p:sp>
      <p:sp>
        <p:nvSpPr>
          <p:cNvPr id="3" name="Freeform 3"/>
          <p:cNvSpPr/>
          <p:nvPr/>
        </p:nvSpPr>
        <p:spPr>
          <a:xfrm>
            <a:off x="381000" y="310277"/>
            <a:ext cx="842256" cy="694610"/>
          </a:xfrm>
          <a:custGeom>
            <a:avLst/>
            <a:gdLst/>
            <a:ahLst/>
            <a:cxnLst/>
            <a:rect l="l" t="t" r="r" b="b"/>
            <a:pathLst>
              <a:path w="842256" h="694610">
                <a:moveTo>
                  <a:pt x="0" y="0"/>
                </a:moveTo>
                <a:lnTo>
                  <a:pt x="842256" y="0"/>
                </a:lnTo>
                <a:lnTo>
                  <a:pt x="842256" y="694609"/>
                </a:lnTo>
                <a:lnTo>
                  <a:pt x="0" y="694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458285" y="4469864"/>
            <a:ext cx="801015" cy="1347272"/>
          </a:xfrm>
          <a:custGeom>
            <a:avLst/>
            <a:gdLst/>
            <a:ahLst/>
            <a:cxnLst/>
            <a:rect l="l" t="t" r="r" b="b"/>
            <a:pathLst>
              <a:path w="801015" h="1347272">
                <a:moveTo>
                  <a:pt x="0" y="0"/>
                </a:moveTo>
                <a:lnTo>
                  <a:pt x="801015" y="0"/>
                </a:lnTo>
                <a:lnTo>
                  <a:pt x="801015" y="1347272"/>
                </a:lnTo>
                <a:lnTo>
                  <a:pt x="0" y="1347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4129216" y="2335978"/>
            <a:ext cx="11301259" cy="5791895"/>
          </a:xfrm>
          <a:custGeom>
            <a:avLst/>
            <a:gdLst/>
            <a:ahLst/>
            <a:cxnLst/>
            <a:rect l="l" t="t" r="r" b="b"/>
            <a:pathLst>
              <a:path w="11301259" h="5791895">
                <a:moveTo>
                  <a:pt x="0" y="0"/>
                </a:moveTo>
                <a:lnTo>
                  <a:pt x="11301259" y="0"/>
                </a:lnTo>
                <a:lnTo>
                  <a:pt x="11301259" y="5791895"/>
                </a:lnTo>
                <a:lnTo>
                  <a:pt x="0" y="5791895"/>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11087534" y="8080248"/>
            <a:ext cx="6389480" cy="1178052"/>
          </a:xfrm>
          <a:prstGeom prst="rect">
            <a:avLst/>
          </a:prstGeom>
        </p:spPr>
        <p:txBody>
          <a:bodyPr lIns="0" tIns="0" rIns="0" bIns="0" rtlCol="0" anchor="t">
            <a:spAutoFit/>
          </a:bodyPr>
          <a:lstStyle/>
          <a:p>
            <a:pPr algn="l">
              <a:lnSpc>
                <a:spcPts val="4328"/>
              </a:lnSpc>
            </a:pPr>
            <a:r>
              <a:rPr lang="en-US" sz="3899" spc="-81">
                <a:solidFill>
                  <a:srgbClr val="FFFFFF"/>
                </a:solidFill>
                <a:latin typeface="Futura"/>
                <a:ea typeface="Futura"/>
                <a:cs typeface="Futura"/>
                <a:sym typeface="Futura"/>
              </a:rPr>
              <a:t>From Just Doing It… to Doing It Better, Together</a:t>
            </a:r>
          </a:p>
        </p:txBody>
      </p:sp>
      <p:sp>
        <p:nvSpPr>
          <p:cNvPr id="7" name="TextBox 7"/>
          <p:cNvSpPr txBox="1"/>
          <p:nvPr/>
        </p:nvSpPr>
        <p:spPr>
          <a:xfrm>
            <a:off x="14514482" y="821817"/>
            <a:ext cx="2744818" cy="366141"/>
          </a:xfrm>
          <a:prstGeom prst="rect">
            <a:avLst/>
          </a:prstGeom>
        </p:spPr>
        <p:txBody>
          <a:bodyPr lIns="0" tIns="0" rIns="0" bIns="0" rtlCol="0" anchor="t">
            <a:spAutoFit/>
          </a:bodyPr>
          <a:lstStyle/>
          <a:p>
            <a:pPr algn="r">
              <a:lnSpc>
                <a:spcPts val="2562"/>
              </a:lnSpc>
            </a:pPr>
            <a:r>
              <a:rPr lang="en-US" sz="2100" spc="33">
                <a:solidFill>
                  <a:srgbClr val="FFFFFF"/>
                </a:solidFill>
                <a:latin typeface="Futura Light"/>
                <a:ea typeface="Futura Light"/>
                <a:cs typeface="Futura Light"/>
                <a:sym typeface="Futura Light"/>
              </a:rPr>
              <a:t>Case Study</a:t>
            </a:r>
          </a:p>
        </p:txBody>
      </p:sp>
      <p:sp>
        <p:nvSpPr>
          <p:cNvPr id="8" name="TextBox 8"/>
          <p:cNvSpPr txBox="1"/>
          <p:nvPr/>
        </p:nvSpPr>
        <p:spPr>
          <a:xfrm>
            <a:off x="14070144" y="439697"/>
            <a:ext cx="3189156" cy="307467"/>
          </a:xfrm>
          <a:prstGeom prst="rect">
            <a:avLst/>
          </a:prstGeom>
        </p:spPr>
        <p:txBody>
          <a:bodyPr lIns="0" tIns="0" rIns="0" bIns="0" rtlCol="0" anchor="t">
            <a:spAutoFit/>
          </a:bodyPr>
          <a:lstStyle/>
          <a:p>
            <a:pPr algn="r">
              <a:lnSpc>
                <a:spcPts val="1973"/>
              </a:lnSpc>
            </a:pPr>
            <a:r>
              <a:rPr lang="en-US" sz="2100" b="1" spc="98">
                <a:solidFill>
                  <a:srgbClr val="FFFFFF"/>
                </a:solidFill>
                <a:latin typeface="Futura Ultra-Bold"/>
                <a:ea typeface="Futura Ultra-Bold"/>
                <a:cs typeface="Futura Ultra-Bold"/>
                <a:sym typeface="Futura Ultra-Bold"/>
              </a:rPr>
              <a:t>OCTOBER 2025 |</a:t>
            </a:r>
          </a:p>
        </p:txBody>
      </p:sp>
      <p:sp>
        <p:nvSpPr>
          <p:cNvPr id="9" name="TextBox 9"/>
          <p:cNvSpPr txBox="1"/>
          <p:nvPr/>
        </p:nvSpPr>
        <p:spPr>
          <a:xfrm>
            <a:off x="1447800" y="242148"/>
            <a:ext cx="1604863" cy="702564"/>
          </a:xfrm>
          <a:prstGeom prst="rect">
            <a:avLst/>
          </a:prstGeom>
        </p:spPr>
        <p:txBody>
          <a:bodyPr lIns="0" tIns="0" rIns="0" bIns="0" rtlCol="0" anchor="t">
            <a:spAutoFit/>
          </a:bodyPr>
          <a:lstStyle/>
          <a:p>
            <a:pPr algn="just">
              <a:lnSpc>
                <a:spcPts val="2688"/>
              </a:lnSpc>
            </a:pPr>
            <a:r>
              <a:rPr lang="en-US" sz="2100" b="1" i="1" spc="98">
                <a:solidFill>
                  <a:srgbClr val="FFFFFF"/>
                </a:solidFill>
                <a:latin typeface="Futura Ultra-Bold Italics"/>
                <a:ea typeface="Futura Ultra-Bold Italics"/>
                <a:cs typeface="Futura Ultra-Bold Italics"/>
                <a:sym typeface="Futura Ultra-Bold Italics"/>
              </a:rPr>
              <a:t>ACT ADVISING</a:t>
            </a:r>
          </a:p>
        </p:txBody>
      </p:sp>
      <p:sp>
        <p:nvSpPr>
          <p:cNvPr id="10" name="TextBox 10"/>
          <p:cNvSpPr txBox="1"/>
          <p:nvPr/>
        </p:nvSpPr>
        <p:spPr>
          <a:xfrm>
            <a:off x="381000" y="1071918"/>
            <a:ext cx="6201032" cy="366141"/>
          </a:xfrm>
          <a:prstGeom prst="rect">
            <a:avLst/>
          </a:prstGeom>
        </p:spPr>
        <p:txBody>
          <a:bodyPr lIns="0" tIns="0" rIns="0" bIns="0" rtlCol="0" anchor="t">
            <a:spAutoFit/>
          </a:bodyPr>
          <a:lstStyle/>
          <a:p>
            <a:pPr algn="l">
              <a:lnSpc>
                <a:spcPts val="2562"/>
              </a:lnSpc>
            </a:pPr>
            <a:r>
              <a:rPr lang="en-US" sz="2100" spc="33" dirty="0">
                <a:solidFill>
                  <a:srgbClr val="FFFFFF"/>
                </a:solidFill>
                <a:latin typeface="Futura Light"/>
                <a:ea typeface="Futura Light"/>
                <a:cs typeface="Futura Light"/>
                <a:sym typeface="Futura Light"/>
              </a:rPr>
              <a:t>Angelina Ponce, Chelsea Oliveira, </a:t>
            </a:r>
            <a:r>
              <a:rPr lang="en-US" sz="2100" spc="33" dirty="0" err="1">
                <a:solidFill>
                  <a:srgbClr val="FFFFFF"/>
                </a:solidFill>
                <a:latin typeface="Futura Light"/>
                <a:ea typeface="Futura Light"/>
                <a:cs typeface="Futura Light"/>
                <a:sym typeface="Futura Light"/>
              </a:rPr>
              <a:t>Tahjarie</a:t>
            </a:r>
            <a:r>
              <a:rPr lang="en-US" sz="2100" spc="33" dirty="0">
                <a:solidFill>
                  <a:srgbClr val="FFFFFF"/>
                </a:solidFill>
                <a:latin typeface="Futura Light"/>
                <a:ea typeface="Futura Light"/>
                <a:cs typeface="Futura Light"/>
                <a:sym typeface="Futura Light"/>
              </a:rPr>
              <a:t> Edwards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4156D-BA21-B5B6-973B-B7D9C66A4E24}"/>
            </a:ext>
          </a:extLst>
        </p:cNvPr>
        <p:cNvGrpSpPr/>
        <p:nvPr/>
      </p:nvGrpSpPr>
      <p:grpSpPr>
        <a:xfrm>
          <a:off x="0" y="0"/>
          <a:ext cx="0" cy="0"/>
          <a:chOff x="0" y="0"/>
          <a:chExt cx="0" cy="0"/>
        </a:xfrm>
      </p:grpSpPr>
      <p:sp>
        <p:nvSpPr>
          <p:cNvPr id="4" name="TextBox 48">
            <a:extLst>
              <a:ext uri="{FF2B5EF4-FFF2-40B4-BE49-F238E27FC236}">
                <a16:creationId xmlns:a16="http://schemas.microsoft.com/office/drawing/2014/main" id="{A651A6A0-9767-AEF2-4042-D784D3C865DC}"/>
              </a:ext>
            </a:extLst>
          </p:cNvPr>
          <p:cNvSpPr txBox="1"/>
          <p:nvPr/>
        </p:nvSpPr>
        <p:spPr>
          <a:xfrm>
            <a:off x="1028700" y="160816"/>
            <a:ext cx="15743338" cy="1110753"/>
          </a:xfrm>
          <a:prstGeom prst="rect">
            <a:avLst/>
          </a:prstGeom>
        </p:spPr>
        <p:txBody>
          <a:bodyPr lIns="0" tIns="0" rIns="0" bIns="0" rtlCol="0" anchor="t">
            <a:spAutoFit/>
          </a:bodyPr>
          <a:lstStyle/>
          <a:p>
            <a:pPr algn="l">
              <a:lnSpc>
                <a:spcPts val="9519"/>
              </a:lnSpc>
              <a:spcBef>
                <a:spcPct val="0"/>
              </a:spcBef>
            </a:pPr>
            <a:r>
              <a:rPr lang="en-US" sz="6400">
                <a:solidFill>
                  <a:srgbClr val="000000"/>
                </a:solidFill>
                <a:latin typeface="Futura"/>
                <a:ea typeface="Futura"/>
                <a:cs typeface="Futura"/>
                <a:sym typeface="Futura"/>
              </a:rPr>
              <a:t>Implementation</a:t>
            </a:r>
          </a:p>
        </p:txBody>
      </p:sp>
      <p:sp>
        <p:nvSpPr>
          <p:cNvPr id="5" name="AutoShape 2">
            <a:extLst>
              <a:ext uri="{FF2B5EF4-FFF2-40B4-BE49-F238E27FC236}">
                <a16:creationId xmlns:a16="http://schemas.microsoft.com/office/drawing/2014/main" id="{7F7A21F1-11AF-D4C4-BB21-9873517A68E7}"/>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Freeform 3">
            <a:extLst>
              <a:ext uri="{FF2B5EF4-FFF2-40B4-BE49-F238E27FC236}">
                <a16:creationId xmlns:a16="http://schemas.microsoft.com/office/drawing/2014/main" id="{0E869B6A-4078-662F-3ED9-163C493AF6CD}"/>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3"/>
            <a:stretch>
              <a:fillRect/>
            </a:stretch>
          </a:blipFill>
        </p:spPr>
        <p:txBody>
          <a:bodyPr/>
          <a:lstStyle/>
          <a:p>
            <a:endParaRPr lang="en-US"/>
          </a:p>
        </p:txBody>
      </p:sp>
      <p:grpSp>
        <p:nvGrpSpPr>
          <p:cNvPr id="7" name="Group 6">
            <a:extLst>
              <a:ext uri="{FF2B5EF4-FFF2-40B4-BE49-F238E27FC236}">
                <a16:creationId xmlns:a16="http://schemas.microsoft.com/office/drawing/2014/main" id="{C89BBD76-5F7B-80F3-EE12-185344CD5D92}"/>
              </a:ext>
            </a:extLst>
          </p:cNvPr>
          <p:cNvGrpSpPr/>
          <p:nvPr/>
        </p:nvGrpSpPr>
        <p:grpSpPr>
          <a:xfrm>
            <a:off x="-23423" y="9493291"/>
            <a:ext cx="18334846" cy="793709"/>
            <a:chOff x="0" y="-47625"/>
            <a:chExt cx="4828931" cy="209043"/>
          </a:xfrm>
        </p:grpSpPr>
        <p:sp>
          <p:nvSpPr>
            <p:cNvPr id="8" name="Freeform 7">
              <a:extLst>
                <a:ext uri="{FF2B5EF4-FFF2-40B4-BE49-F238E27FC236}">
                  <a16:creationId xmlns:a16="http://schemas.microsoft.com/office/drawing/2014/main" id="{2FD743C5-6663-A4B9-05E9-1E27C1DE1A83}"/>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9" name="TextBox 8">
              <a:extLst>
                <a:ext uri="{FF2B5EF4-FFF2-40B4-BE49-F238E27FC236}">
                  <a16:creationId xmlns:a16="http://schemas.microsoft.com/office/drawing/2014/main" id="{CB841CD6-9AEE-F4A0-BF10-E4E8DE49089C}"/>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3" name="TextBox 49">
            <a:extLst>
              <a:ext uri="{FF2B5EF4-FFF2-40B4-BE49-F238E27FC236}">
                <a16:creationId xmlns:a16="http://schemas.microsoft.com/office/drawing/2014/main" id="{B2ABBCB9-DF36-9FD3-BA27-1CA60892F2F1}"/>
              </a:ext>
            </a:extLst>
          </p:cNvPr>
          <p:cNvSpPr txBox="1"/>
          <p:nvPr/>
        </p:nvSpPr>
        <p:spPr>
          <a:xfrm>
            <a:off x="17526266" y="9698990"/>
            <a:ext cx="702199"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FFFFFF"/>
                </a:solidFill>
                <a:latin typeface="Futura"/>
                <a:sym typeface="Futura"/>
              </a:rPr>
              <a:t>9</a:t>
            </a:r>
            <a:endParaRPr lang="en-US" sz="3100">
              <a:solidFill>
                <a:srgbClr val="FFFFFF"/>
              </a:solidFill>
              <a:latin typeface="Futura"/>
            </a:endParaRPr>
          </a:p>
        </p:txBody>
      </p:sp>
      <p:graphicFrame>
        <p:nvGraphicFramePr>
          <p:cNvPr id="2" name="Diagram 1">
            <a:extLst>
              <a:ext uri="{FF2B5EF4-FFF2-40B4-BE49-F238E27FC236}">
                <a16:creationId xmlns:a16="http://schemas.microsoft.com/office/drawing/2014/main" id="{FC615E8A-5D0D-54BE-B70A-B790FB38AB60}"/>
              </a:ext>
            </a:extLst>
          </p:cNvPr>
          <p:cNvGraphicFramePr/>
          <p:nvPr>
            <p:extLst>
              <p:ext uri="{D42A27DB-BD31-4B8C-83A1-F6EECF244321}">
                <p14:modId xmlns:p14="http://schemas.microsoft.com/office/powerpoint/2010/main" val="3293088465"/>
              </p:ext>
            </p:extLst>
          </p:nvPr>
        </p:nvGraphicFramePr>
        <p:xfrm>
          <a:off x="2499575" y="1311328"/>
          <a:ext cx="12801588" cy="81227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oup 38">
            <a:extLst>
              <a:ext uri="{FF2B5EF4-FFF2-40B4-BE49-F238E27FC236}">
                <a16:creationId xmlns:a16="http://schemas.microsoft.com/office/drawing/2014/main" id="{F508742A-04E7-D72E-3E3F-AE221ADC9A70}"/>
              </a:ext>
            </a:extLst>
          </p:cNvPr>
          <p:cNvGrpSpPr/>
          <p:nvPr/>
        </p:nvGrpSpPr>
        <p:grpSpPr>
          <a:xfrm>
            <a:off x="128990" y="4267221"/>
            <a:ext cx="879176" cy="5143500"/>
            <a:chOff x="-79458" y="0"/>
            <a:chExt cx="879176" cy="6858000"/>
          </a:xfrm>
        </p:grpSpPr>
        <p:sp>
          <p:nvSpPr>
            <p:cNvPr id="10" name="AutoShape 39">
              <a:extLst>
                <a:ext uri="{FF2B5EF4-FFF2-40B4-BE49-F238E27FC236}">
                  <a16:creationId xmlns:a16="http://schemas.microsoft.com/office/drawing/2014/main" id="{7D7DBB6F-4FFE-9EC0-B2D0-ED0B10688DB2}"/>
                </a:ext>
              </a:extLst>
            </p:cNvPr>
            <p:cNvSpPr/>
            <p:nvPr/>
          </p:nvSpPr>
          <p:spPr>
            <a:xfrm flipH="1">
              <a:off x="799718" y="0"/>
              <a:ext cx="0" cy="6858000"/>
            </a:xfrm>
            <a:prstGeom prst="line">
              <a:avLst/>
            </a:prstGeom>
            <a:ln w="50800" cap="flat">
              <a:solidFill>
                <a:srgbClr val="000000"/>
              </a:solidFill>
              <a:prstDash val="solid"/>
              <a:headEnd type="none" w="sm" len="sm"/>
              <a:tailEnd type="none" w="sm" len="sm"/>
            </a:ln>
          </p:spPr>
          <p:txBody>
            <a:bodyPr/>
            <a:lstStyle/>
            <a:p>
              <a:endParaRPr lang="en-US"/>
            </a:p>
          </p:txBody>
        </p:sp>
        <p:sp>
          <p:nvSpPr>
            <p:cNvPr id="11" name="TextBox 40">
              <a:extLst>
                <a:ext uri="{FF2B5EF4-FFF2-40B4-BE49-F238E27FC236}">
                  <a16:creationId xmlns:a16="http://schemas.microsoft.com/office/drawing/2014/main" id="{633D74AB-8C3C-047F-CE76-DA49D473F53B}"/>
                </a:ext>
              </a:extLst>
            </p:cNvPr>
            <p:cNvSpPr txBox="1"/>
            <p:nvPr/>
          </p:nvSpPr>
          <p:spPr>
            <a:xfrm rot="16200000">
              <a:off x="-2392011" y="2871350"/>
              <a:ext cx="5303839" cy="678734"/>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12" name="Freeform 41">
              <a:extLst>
                <a:ext uri="{FF2B5EF4-FFF2-40B4-BE49-F238E27FC236}">
                  <a16:creationId xmlns:a16="http://schemas.microsoft.com/office/drawing/2014/main" id="{112D7E89-A4E5-997F-61B0-E89F3539DBE3}"/>
                </a:ext>
              </a:extLst>
            </p:cNvPr>
            <p:cNvSpPr/>
            <p:nvPr/>
          </p:nvSpPr>
          <p:spPr>
            <a:xfrm rot="-5400000">
              <a:off x="-68406" y="6002610"/>
              <a:ext cx="780455" cy="643642"/>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Tree>
    <p:extLst>
      <p:ext uri="{BB962C8B-B14F-4D97-AF65-F5344CB8AC3E}">
        <p14:creationId xmlns:p14="http://schemas.microsoft.com/office/powerpoint/2010/main" val="3951675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58D70-392B-118A-359C-9B29F3F8F02F}"/>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5F654FD4-395E-3F60-7F4E-A6D3287BDFD6}"/>
              </a:ext>
            </a:extLst>
          </p:cNvPr>
          <p:cNvSpPr txBox="1"/>
          <p:nvPr/>
        </p:nvSpPr>
        <p:spPr>
          <a:xfrm>
            <a:off x="7657253" y="3211985"/>
            <a:ext cx="2971048"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D61F17"/>
                </a:solidFill>
                <a:latin typeface="Futura"/>
                <a:ea typeface="Futura"/>
                <a:cs typeface="Futura"/>
                <a:sym typeface="Futura"/>
              </a:rPr>
              <a:t>Integration</a:t>
            </a:r>
          </a:p>
        </p:txBody>
      </p:sp>
      <p:sp>
        <p:nvSpPr>
          <p:cNvPr id="6" name="TextBox 6">
            <a:extLst>
              <a:ext uri="{FF2B5EF4-FFF2-40B4-BE49-F238E27FC236}">
                <a16:creationId xmlns:a16="http://schemas.microsoft.com/office/drawing/2014/main" id="{A9FF07D2-2E1F-5BB8-7F00-6D1192F3F244}"/>
              </a:ext>
            </a:extLst>
          </p:cNvPr>
          <p:cNvSpPr txBox="1"/>
          <p:nvPr/>
        </p:nvSpPr>
        <p:spPr>
          <a:xfrm>
            <a:off x="6982749" y="4003488"/>
            <a:ext cx="4565360" cy="3302635"/>
          </a:xfrm>
          <a:prstGeom prst="rect">
            <a:avLst/>
          </a:prstGeom>
        </p:spPr>
        <p:txBody>
          <a:bodyPr lIns="0" tIns="0" rIns="0" bIns="0" rtlCol="0" anchor="t">
            <a:spAutoFit/>
          </a:bodyPr>
          <a:lstStyle/>
          <a:p>
            <a:pPr algn="ctr">
              <a:lnSpc>
                <a:spcPts val="4340"/>
              </a:lnSpc>
              <a:spcBef>
                <a:spcPct val="0"/>
              </a:spcBef>
            </a:pPr>
            <a:r>
              <a:rPr lang="en-US" sz="3100">
                <a:solidFill>
                  <a:srgbClr val="D61F17"/>
                </a:solidFill>
                <a:latin typeface="Futura"/>
                <a:ea typeface="Futura"/>
                <a:cs typeface="Futura"/>
                <a:sym typeface="Futura"/>
              </a:rPr>
              <a:t>A public launch of the "Nike Hub." Rollout of the AR Try-On and community features. AI involvement for inventory management.</a:t>
            </a:r>
          </a:p>
        </p:txBody>
      </p:sp>
      <p:sp>
        <p:nvSpPr>
          <p:cNvPr id="7" name="TextBox 7">
            <a:extLst>
              <a:ext uri="{FF2B5EF4-FFF2-40B4-BE49-F238E27FC236}">
                <a16:creationId xmlns:a16="http://schemas.microsoft.com/office/drawing/2014/main" id="{22EE1753-4430-EBFF-6BFE-542195A61AF4}"/>
              </a:ext>
            </a:extLst>
          </p:cNvPr>
          <p:cNvSpPr txBox="1"/>
          <p:nvPr/>
        </p:nvSpPr>
        <p:spPr>
          <a:xfrm>
            <a:off x="13727994" y="3211985"/>
            <a:ext cx="3011008"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D61F17"/>
                </a:solidFill>
                <a:latin typeface="Futura"/>
                <a:ea typeface="Futura"/>
                <a:cs typeface="Futura"/>
                <a:sym typeface="Futura"/>
              </a:rPr>
              <a:t>Optimization</a:t>
            </a:r>
          </a:p>
        </p:txBody>
      </p:sp>
      <p:sp>
        <p:nvSpPr>
          <p:cNvPr id="9" name="TextBox 9">
            <a:extLst>
              <a:ext uri="{FF2B5EF4-FFF2-40B4-BE49-F238E27FC236}">
                <a16:creationId xmlns:a16="http://schemas.microsoft.com/office/drawing/2014/main" id="{E9C63EA0-D072-1B8E-47C7-9360686D9F90}"/>
              </a:ext>
            </a:extLst>
          </p:cNvPr>
          <p:cNvSpPr txBox="1"/>
          <p:nvPr/>
        </p:nvSpPr>
        <p:spPr>
          <a:xfrm>
            <a:off x="2353008" y="2061251"/>
            <a:ext cx="3151894"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D61F17"/>
                </a:solidFill>
                <a:latin typeface="Futura"/>
                <a:ea typeface="Futura"/>
                <a:cs typeface="Futura"/>
                <a:sym typeface="Futura"/>
              </a:rPr>
              <a:t>Months 1-6</a:t>
            </a:r>
          </a:p>
        </p:txBody>
      </p:sp>
      <p:sp>
        <p:nvSpPr>
          <p:cNvPr id="10" name="TextBox 10">
            <a:extLst>
              <a:ext uri="{FF2B5EF4-FFF2-40B4-BE49-F238E27FC236}">
                <a16:creationId xmlns:a16="http://schemas.microsoft.com/office/drawing/2014/main" id="{6FB7B7B7-1764-DD6B-3539-073AB6856023}"/>
              </a:ext>
            </a:extLst>
          </p:cNvPr>
          <p:cNvSpPr txBox="1"/>
          <p:nvPr/>
        </p:nvSpPr>
        <p:spPr>
          <a:xfrm>
            <a:off x="7757751" y="2061249"/>
            <a:ext cx="3016237"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D61F17"/>
                </a:solidFill>
                <a:latin typeface="Futura"/>
                <a:ea typeface="Futura"/>
                <a:cs typeface="Futura"/>
                <a:sym typeface="Futura"/>
              </a:rPr>
              <a:t>Months 7-12</a:t>
            </a:r>
          </a:p>
        </p:txBody>
      </p:sp>
      <p:sp>
        <p:nvSpPr>
          <p:cNvPr id="11" name="TextBox 11">
            <a:extLst>
              <a:ext uri="{FF2B5EF4-FFF2-40B4-BE49-F238E27FC236}">
                <a16:creationId xmlns:a16="http://schemas.microsoft.com/office/drawing/2014/main" id="{AFA1163C-25E6-C9AD-6721-6281274844A6}"/>
              </a:ext>
            </a:extLst>
          </p:cNvPr>
          <p:cNvSpPr txBox="1"/>
          <p:nvPr/>
        </p:nvSpPr>
        <p:spPr>
          <a:xfrm>
            <a:off x="12921035" y="2061250"/>
            <a:ext cx="3030169"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D61F17"/>
                </a:solidFill>
                <a:latin typeface="Futura"/>
                <a:ea typeface="Futura"/>
                <a:cs typeface="Futura"/>
                <a:sym typeface="Futura"/>
              </a:rPr>
              <a:t>Months 13-18</a:t>
            </a:r>
          </a:p>
        </p:txBody>
      </p:sp>
      <p:grpSp>
        <p:nvGrpSpPr>
          <p:cNvPr id="15" name="Group 14">
            <a:extLst>
              <a:ext uri="{FF2B5EF4-FFF2-40B4-BE49-F238E27FC236}">
                <a16:creationId xmlns:a16="http://schemas.microsoft.com/office/drawing/2014/main" id="{E8BC5F72-F319-2B4F-1D2B-BFAAF5E37F88}"/>
              </a:ext>
            </a:extLst>
          </p:cNvPr>
          <p:cNvGrpSpPr/>
          <p:nvPr/>
        </p:nvGrpSpPr>
        <p:grpSpPr>
          <a:xfrm>
            <a:off x="-46846" y="9514826"/>
            <a:ext cx="18334846" cy="793709"/>
            <a:chOff x="0" y="-47625"/>
            <a:chExt cx="4828931" cy="209043"/>
          </a:xfrm>
        </p:grpSpPr>
        <p:sp>
          <p:nvSpPr>
            <p:cNvPr id="13" name="Freeform 6">
              <a:extLst>
                <a:ext uri="{FF2B5EF4-FFF2-40B4-BE49-F238E27FC236}">
                  <a16:creationId xmlns:a16="http://schemas.microsoft.com/office/drawing/2014/main" id="{DCBCBF9F-4B3B-E321-B1A4-859F1F3593B0}"/>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14" name="TextBox 13">
              <a:extLst>
                <a:ext uri="{FF2B5EF4-FFF2-40B4-BE49-F238E27FC236}">
                  <a16:creationId xmlns:a16="http://schemas.microsoft.com/office/drawing/2014/main" id="{6D31B963-25FA-0ABC-2296-E97646CCCF75}"/>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6" name="TextBox 49">
            <a:extLst>
              <a:ext uri="{FF2B5EF4-FFF2-40B4-BE49-F238E27FC236}">
                <a16:creationId xmlns:a16="http://schemas.microsoft.com/office/drawing/2014/main" id="{16C55629-FD3D-AAAA-D4D2-13E3DBE20958}"/>
              </a:ext>
            </a:extLst>
          </p:cNvPr>
          <p:cNvSpPr txBox="1"/>
          <p:nvPr/>
        </p:nvSpPr>
        <p:spPr>
          <a:xfrm>
            <a:off x="17510615" y="9728678"/>
            <a:ext cx="680417" cy="508985"/>
          </a:xfrm>
          <a:prstGeom prst="rect">
            <a:avLst/>
          </a:prstGeom>
        </p:spPr>
        <p:txBody>
          <a:bodyPr wrap="square" lIns="0" tIns="0" rIns="0" bIns="0" rtlCol="0" anchor="t">
            <a:spAutoFit/>
          </a:bodyPr>
          <a:lstStyle/>
          <a:p>
            <a:pPr algn="ctr">
              <a:lnSpc>
                <a:spcPts val="4340"/>
              </a:lnSpc>
              <a:spcBef>
                <a:spcPct val="0"/>
              </a:spcBef>
            </a:pPr>
            <a:r>
              <a:rPr lang="en-US" sz="3100" dirty="0">
                <a:solidFill>
                  <a:srgbClr val="FFFFFF"/>
                </a:solidFill>
                <a:latin typeface="Futura"/>
                <a:ea typeface="Futura"/>
                <a:cs typeface="Futura"/>
                <a:sym typeface="Futura"/>
              </a:rPr>
              <a:t>10</a:t>
            </a:r>
            <a:endParaRPr lang="en-US" sz="3100" dirty="0">
              <a:solidFill>
                <a:srgbClr val="FFFFFF"/>
              </a:solidFill>
              <a:latin typeface="Futura"/>
              <a:ea typeface="Futura"/>
              <a:cs typeface="Futura"/>
            </a:endParaRPr>
          </a:p>
        </p:txBody>
      </p:sp>
      <p:sp>
        <p:nvSpPr>
          <p:cNvPr id="18" name="TextBox 40">
            <a:extLst>
              <a:ext uri="{FF2B5EF4-FFF2-40B4-BE49-F238E27FC236}">
                <a16:creationId xmlns:a16="http://schemas.microsoft.com/office/drawing/2014/main" id="{9007CDEB-6365-B542-B25A-C3535FD24153}"/>
              </a:ext>
            </a:extLst>
          </p:cNvPr>
          <p:cNvSpPr txBox="1"/>
          <p:nvPr/>
        </p:nvSpPr>
        <p:spPr>
          <a:xfrm rot="16200000">
            <a:off x="-1585560" y="6420734"/>
            <a:ext cx="3977879" cy="509050"/>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20" name="Freeform 41">
            <a:extLst>
              <a:ext uri="{FF2B5EF4-FFF2-40B4-BE49-F238E27FC236}">
                <a16:creationId xmlns:a16="http://schemas.microsoft.com/office/drawing/2014/main" id="{2471BDBB-00CF-887E-465C-94427D3196E6}"/>
              </a:ext>
            </a:extLst>
          </p:cNvPr>
          <p:cNvSpPr/>
          <p:nvPr/>
        </p:nvSpPr>
        <p:spPr>
          <a:xfrm rot="16200000">
            <a:off x="157144" y="8769179"/>
            <a:ext cx="585341" cy="482731"/>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39">
            <a:extLst>
              <a:ext uri="{FF2B5EF4-FFF2-40B4-BE49-F238E27FC236}">
                <a16:creationId xmlns:a16="http://schemas.microsoft.com/office/drawing/2014/main" id="{81334AF9-5E68-8CE8-DC6C-39BEB13A2227}"/>
              </a:ext>
            </a:extLst>
          </p:cNvPr>
          <p:cNvSpPr/>
          <p:nvPr/>
        </p:nvSpPr>
        <p:spPr>
          <a:xfrm flipH="1">
            <a:off x="808236" y="4267221"/>
            <a:ext cx="0" cy="5143500"/>
          </a:xfrm>
          <a:prstGeom prst="line">
            <a:avLst/>
          </a:prstGeom>
          <a:ln w="50800" cap="flat">
            <a:solidFill>
              <a:srgbClr val="000000"/>
            </a:solidFill>
            <a:prstDash val="solid"/>
            <a:headEnd type="none" w="sm" len="sm"/>
            <a:tailEnd type="none" w="sm" len="sm"/>
          </a:ln>
        </p:spPr>
        <p:txBody>
          <a:bodyPr/>
          <a:lstStyle/>
          <a:p>
            <a:endParaRPr lang="en-US"/>
          </a:p>
        </p:txBody>
      </p:sp>
      <p:sp>
        <p:nvSpPr>
          <p:cNvPr id="24" name="AutoShape 2">
            <a:extLst>
              <a:ext uri="{FF2B5EF4-FFF2-40B4-BE49-F238E27FC236}">
                <a16:creationId xmlns:a16="http://schemas.microsoft.com/office/drawing/2014/main" id="{324773F6-1BA0-B507-C328-6F021A2F6170}"/>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28" name="TextBox 48">
            <a:extLst>
              <a:ext uri="{FF2B5EF4-FFF2-40B4-BE49-F238E27FC236}">
                <a16:creationId xmlns:a16="http://schemas.microsoft.com/office/drawing/2014/main" id="{187E26FD-BCF2-0092-2A1F-C9AE52547CE4}"/>
              </a:ext>
            </a:extLst>
          </p:cNvPr>
          <p:cNvSpPr txBox="1"/>
          <p:nvPr/>
        </p:nvSpPr>
        <p:spPr>
          <a:xfrm>
            <a:off x="1028700" y="160816"/>
            <a:ext cx="15735510" cy="1115434"/>
          </a:xfrm>
          <a:prstGeom prst="rect">
            <a:avLst/>
          </a:prstGeom>
        </p:spPr>
        <p:txBody>
          <a:bodyPr wrap="square" lIns="0" tIns="0" rIns="0" bIns="0" rtlCol="0" anchor="t">
            <a:spAutoFit/>
          </a:bodyPr>
          <a:lstStyle/>
          <a:p>
            <a:pPr>
              <a:lnSpc>
                <a:spcPts val="9519"/>
              </a:lnSpc>
              <a:spcBef>
                <a:spcPct val="0"/>
              </a:spcBef>
            </a:pPr>
            <a:r>
              <a:rPr lang="en-US" sz="6400">
                <a:solidFill>
                  <a:srgbClr val="000000"/>
                </a:solidFill>
                <a:latin typeface="Futura"/>
                <a:sym typeface="Futura"/>
              </a:rPr>
              <a:t>The 18-Month Race</a:t>
            </a:r>
            <a:endParaRPr lang="en-US"/>
          </a:p>
        </p:txBody>
      </p:sp>
      <p:sp>
        <p:nvSpPr>
          <p:cNvPr id="30" name="Freeform 3" descr="A red arrow with a white background&#10;&#10;AI-generated content may be incorrect.">
            <a:extLst>
              <a:ext uri="{FF2B5EF4-FFF2-40B4-BE49-F238E27FC236}">
                <a16:creationId xmlns:a16="http://schemas.microsoft.com/office/drawing/2014/main" id="{64E84402-29D0-8523-8A77-D3FAA3FA0511}"/>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5"/>
            <a:stretch>
              <a:fillRect/>
            </a:stretch>
          </a:blipFill>
        </p:spPr>
        <p:txBody>
          <a:bodyPr/>
          <a:lstStyle/>
          <a:p>
            <a:endParaRPr lang="en-US"/>
          </a:p>
        </p:txBody>
      </p:sp>
      <p:sp>
        <p:nvSpPr>
          <p:cNvPr id="2" name="AutoShape 2">
            <a:extLst>
              <a:ext uri="{FF2B5EF4-FFF2-40B4-BE49-F238E27FC236}">
                <a16:creationId xmlns:a16="http://schemas.microsoft.com/office/drawing/2014/main" id="{662C8AF5-54B5-C8E4-86B9-0623A6BC62DC}"/>
              </a:ext>
            </a:extLst>
          </p:cNvPr>
          <p:cNvSpPr/>
          <p:nvPr/>
        </p:nvSpPr>
        <p:spPr>
          <a:xfrm>
            <a:off x="967153" y="2853074"/>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17" name="Rectangle 16">
            <a:extLst>
              <a:ext uri="{FF2B5EF4-FFF2-40B4-BE49-F238E27FC236}">
                <a16:creationId xmlns:a16="http://schemas.microsoft.com/office/drawing/2014/main" id="{B0540BB5-7DAF-3AE7-E44E-5E07650A16A1}"/>
              </a:ext>
            </a:extLst>
          </p:cNvPr>
          <p:cNvSpPr/>
          <p:nvPr/>
        </p:nvSpPr>
        <p:spPr>
          <a:xfrm>
            <a:off x="3835082" y="2700385"/>
            <a:ext cx="87924" cy="228600"/>
          </a:xfrm>
          <a:prstGeom prst="rect">
            <a:avLst/>
          </a:prstGeom>
          <a:solidFill>
            <a:schemeClr val="tx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E16EDD8-C396-9D30-4D1B-834C2EE15895}"/>
              </a:ext>
            </a:extLst>
          </p:cNvPr>
          <p:cNvSpPr/>
          <p:nvPr/>
        </p:nvSpPr>
        <p:spPr>
          <a:xfrm>
            <a:off x="9073661" y="2700384"/>
            <a:ext cx="87924" cy="228600"/>
          </a:xfrm>
          <a:prstGeom prst="rect">
            <a:avLst/>
          </a:prstGeom>
          <a:solidFill>
            <a:schemeClr val="tx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F117C6-AB29-E463-B283-F8A5D05A73E5}"/>
              </a:ext>
            </a:extLst>
          </p:cNvPr>
          <p:cNvSpPr/>
          <p:nvPr/>
        </p:nvSpPr>
        <p:spPr>
          <a:xfrm>
            <a:off x="14349044" y="2700383"/>
            <a:ext cx="87924" cy="228600"/>
          </a:xfrm>
          <a:prstGeom prst="rect">
            <a:avLst/>
          </a:prstGeom>
          <a:solidFill>
            <a:schemeClr val="tx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F85A55-432A-7B68-C9DF-45CC7CAEE374}"/>
              </a:ext>
            </a:extLst>
          </p:cNvPr>
          <p:cNvSpPr/>
          <p:nvPr/>
        </p:nvSpPr>
        <p:spPr>
          <a:xfrm>
            <a:off x="1293700" y="3185954"/>
            <a:ext cx="5073594" cy="6064662"/>
          </a:xfrm>
          <a:prstGeom prst="rect">
            <a:avLst/>
          </a:prstGeom>
          <a:solidFill>
            <a:schemeClr val="bg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TextBox 3">
            <a:extLst>
              <a:ext uri="{FF2B5EF4-FFF2-40B4-BE49-F238E27FC236}">
                <a16:creationId xmlns:a16="http://schemas.microsoft.com/office/drawing/2014/main" id="{6D059C55-B0AE-82C1-0FC3-F80078467567}"/>
              </a:ext>
            </a:extLst>
          </p:cNvPr>
          <p:cNvSpPr txBox="1"/>
          <p:nvPr/>
        </p:nvSpPr>
        <p:spPr>
          <a:xfrm>
            <a:off x="2758991" y="3449377"/>
            <a:ext cx="2228493"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D61F17"/>
                </a:solidFill>
                <a:latin typeface="Futura"/>
                <a:ea typeface="Futura"/>
                <a:cs typeface="Futura"/>
                <a:sym typeface="Futura"/>
              </a:rPr>
              <a:t>Foundation</a:t>
            </a:r>
          </a:p>
        </p:txBody>
      </p:sp>
      <p:sp>
        <p:nvSpPr>
          <p:cNvPr id="27" name="TextBox 4">
            <a:extLst>
              <a:ext uri="{FF2B5EF4-FFF2-40B4-BE49-F238E27FC236}">
                <a16:creationId xmlns:a16="http://schemas.microsoft.com/office/drawing/2014/main" id="{21C45DD8-B558-5B42-1683-39BB36866276}"/>
              </a:ext>
            </a:extLst>
          </p:cNvPr>
          <p:cNvSpPr txBox="1"/>
          <p:nvPr/>
        </p:nvSpPr>
        <p:spPr>
          <a:xfrm>
            <a:off x="1506644" y="4926680"/>
            <a:ext cx="4745314" cy="2759710"/>
          </a:xfrm>
          <a:prstGeom prst="rect">
            <a:avLst/>
          </a:prstGeom>
        </p:spPr>
        <p:txBody>
          <a:bodyPr wrap="square" lIns="0" tIns="0" rIns="0" bIns="0" rtlCol="0" anchor="t">
            <a:spAutoFit/>
          </a:bodyPr>
          <a:lstStyle/>
          <a:p>
            <a:pPr algn="ctr">
              <a:lnSpc>
                <a:spcPts val="4340"/>
              </a:lnSpc>
              <a:spcBef>
                <a:spcPct val="0"/>
              </a:spcBef>
            </a:pPr>
            <a:r>
              <a:rPr lang="en-US" sz="3100" dirty="0">
                <a:solidFill>
                  <a:srgbClr val="D61F17"/>
                </a:solidFill>
                <a:latin typeface="Futura"/>
                <a:ea typeface="Futura"/>
                <a:cs typeface="Futura"/>
                <a:sym typeface="Futura"/>
              </a:rPr>
              <a:t>Develop and pilot the core "Nike Hub" platform Begin AI model training for personalization and supply chain forecasting</a:t>
            </a:r>
          </a:p>
        </p:txBody>
      </p:sp>
      <p:sp>
        <p:nvSpPr>
          <p:cNvPr id="29" name="Rectangle 28">
            <a:extLst>
              <a:ext uri="{FF2B5EF4-FFF2-40B4-BE49-F238E27FC236}">
                <a16:creationId xmlns:a16="http://schemas.microsoft.com/office/drawing/2014/main" id="{F47F0F0B-44F4-B843-C228-DF0D5323ADE3}"/>
              </a:ext>
            </a:extLst>
          </p:cNvPr>
          <p:cNvSpPr/>
          <p:nvPr/>
        </p:nvSpPr>
        <p:spPr>
          <a:xfrm>
            <a:off x="6577876" y="3185953"/>
            <a:ext cx="5073594" cy="6064662"/>
          </a:xfrm>
          <a:prstGeom prst="rect">
            <a:avLst/>
          </a:prstGeom>
          <a:solidFill>
            <a:schemeClr val="bg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TextBox 5">
            <a:extLst>
              <a:ext uri="{FF2B5EF4-FFF2-40B4-BE49-F238E27FC236}">
                <a16:creationId xmlns:a16="http://schemas.microsoft.com/office/drawing/2014/main" id="{926E1BC1-86C5-0674-8F69-ED5D2CF10DA4}"/>
              </a:ext>
            </a:extLst>
          </p:cNvPr>
          <p:cNvSpPr txBox="1"/>
          <p:nvPr/>
        </p:nvSpPr>
        <p:spPr>
          <a:xfrm>
            <a:off x="7630875" y="3352661"/>
            <a:ext cx="2971048"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D61F17"/>
                </a:solidFill>
                <a:latin typeface="Futura"/>
                <a:ea typeface="Futura"/>
                <a:cs typeface="Futura"/>
                <a:sym typeface="Futura"/>
              </a:rPr>
              <a:t>Integration</a:t>
            </a:r>
          </a:p>
        </p:txBody>
      </p:sp>
      <p:sp>
        <p:nvSpPr>
          <p:cNvPr id="32" name="TextBox 6">
            <a:extLst>
              <a:ext uri="{FF2B5EF4-FFF2-40B4-BE49-F238E27FC236}">
                <a16:creationId xmlns:a16="http://schemas.microsoft.com/office/drawing/2014/main" id="{23475273-B6B0-6085-6E95-1B861FED9B2F}"/>
              </a:ext>
            </a:extLst>
          </p:cNvPr>
          <p:cNvSpPr txBox="1"/>
          <p:nvPr/>
        </p:nvSpPr>
        <p:spPr>
          <a:xfrm>
            <a:off x="6789318" y="4654118"/>
            <a:ext cx="4565360" cy="3302635"/>
          </a:xfrm>
          <a:prstGeom prst="rect">
            <a:avLst/>
          </a:prstGeom>
        </p:spPr>
        <p:txBody>
          <a:bodyPr lIns="0" tIns="0" rIns="0" bIns="0" rtlCol="0" anchor="t">
            <a:spAutoFit/>
          </a:bodyPr>
          <a:lstStyle/>
          <a:p>
            <a:pPr algn="ctr">
              <a:lnSpc>
                <a:spcPts val="4340"/>
              </a:lnSpc>
              <a:spcBef>
                <a:spcPct val="0"/>
              </a:spcBef>
            </a:pPr>
            <a:r>
              <a:rPr lang="en-US" sz="3100" dirty="0">
                <a:solidFill>
                  <a:srgbClr val="D61F17"/>
                </a:solidFill>
                <a:latin typeface="Futura"/>
                <a:ea typeface="Futura"/>
                <a:cs typeface="Futura"/>
                <a:sym typeface="Futura"/>
              </a:rPr>
              <a:t>A public launch of the "Nike Hub" </a:t>
            </a:r>
          </a:p>
          <a:p>
            <a:pPr algn="ctr">
              <a:lnSpc>
                <a:spcPts val="4340"/>
              </a:lnSpc>
              <a:spcBef>
                <a:spcPct val="0"/>
              </a:spcBef>
            </a:pPr>
            <a:r>
              <a:rPr lang="en-US" sz="3100" dirty="0">
                <a:solidFill>
                  <a:srgbClr val="D61F17"/>
                </a:solidFill>
                <a:latin typeface="Futura"/>
                <a:ea typeface="Futura"/>
                <a:cs typeface="Futura"/>
                <a:sym typeface="Futura"/>
              </a:rPr>
              <a:t>Rollout of the AR Try-On and community features AI involvement for inventory management</a:t>
            </a:r>
          </a:p>
        </p:txBody>
      </p:sp>
      <p:sp>
        <p:nvSpPr>
          <p:cNvPr id="33" name="Rectangle 32">
            <a:extLst>
              <a:ext uri="{FF2B5EF4-FFF2-40B4-BE49-F238E27FC236}">
                <a16:creationId xmlns:a16="http://schemas.microsoft.com/office/drawing/2014/main" id="{016CB673-0536-2C56-CB1A-28C9BC085480}"/>
              </a:ext>
            </a:extLst>
          </p:cNvPr>
          <p:cNvSpPr/>
          <p:nvPr/>
        </p:nvSpPr>
        <p:spPr>
          <a:xfrm>
            <a:off x="11809298" y="3185952"/>
            <a:ext cx="5073594" cy="6064662"/>
          </a:xfrm>
          <a:prstGeom prst="rect">
            <a:avLst/>
          </a:prstGeom>
          <a:solidFill>
            <a:schemeClr val="bg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7">
            <a:extLst>
              <a:ext uri="{FF2B5EF4-FFF2-40B4-BE49-F238E27FC236}">
                <a16:creationId xmlns:a16="http://schemas.microsoft.com/office/drawing/2014/main" id="{AD639321-A316-6202-2B6C-976908D46F73}"/>
              </a:ext>
            </a:extLst>
          </p:cNvPr>
          <p:cNvSpPr txBox="1"/>
          <p:nvPr/>
        </p:nvSpPr>
        <p:spPr>
          <a:xfrm>
            <a:off x="12839970" y="3352661"/>
            <a:ext cx="3011008"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D61F17"/>
                </a:solidFill>
                <a:latin typeface="Futura"/>
                <a:ea typeface="Futura"/>
                <a:cs typeface="Futura"/>
                <a:sym typeface="Futura"/>
              </a:rPr>
              <a:t>Optimization</a:t>
            </a:r>
          </a:p>
        </p:txBody>
      </p:sp>
      <p:sp>
        <p:nvSpPr>
          <p:cNvPr id="35" name="TextBox 8">
            <a:extLst>
              <a:ext uri="{FF2B5EF4-FFF2-40B4-BE49-F238E27FC236}">
                <a16:creationId xmlns:a16="http://schemas.microsoft.com/office/drawing/2014/main" id="{34C5BEB5-3BF7-C7B5-46E7-FDA28A32DCFF}"/>
              </a:ext>
            </a:extLst>
          </p:cNvPr>
          <p:cNvSpPr txBox="1"/>
          <p:nvPr/>
        </p:nvSpPr>
        <p:spPr>
          <a:xfrm>
            <a:off x="11827304" y="4877182"/>
            <a:ext cx="5027548" cy="2688878"/>
          </a:xfrm>
          <a:prstGeom prst="rect">
            <a:avLst/>
          </a:prstGeom>
        </p:spPr>
        <p:txBody>
          <a:bodyPr wrap="square" lIns="0" tIns="0" rIns="0" bIns="0" rtlCol="0" anchor="t">
            <a:spAutoFit/>
          </a:bodyPr>
          <a:lstStyle/>
          <a:p>
            <a:pPr algn="ctr">
              <a:lnSpc>
                <a:spcPts val="4340"/>
              </a:lnSpc>
              <a:spcBef>
                <a:spcPct val="0"/>
              </a:spcBef>
            </a:pPr>
            <a:r>
              <a:rPr lang="en-US" sz="3100" dirty="0">
                <a:solidFill>
                  <a:srgbClr val="D61F17"/>
                </a:solidFill>
                <a:latin typeface="Futura"/>
                <a:ea typeface="Futura"/>
                <a:cs typeface="Futura"/>
                <a:sym typeface="Futura"/>
              </a:rPr>
              <a:t>Refine AI algorithms based on live data</a:t>
            </a:r>
          </a:p>
          <a:p>
            <a:pPr algn="ctr">
              <a:lnSpc>
                <a:spcPts val="4340"/>
              </a:lnSpc>
              <a:spcBef>
                <a:spcPct val="0"/>
              </a:spcBef>
            </a:pPr>
            <a:r>
              <a:rPr lang="en-US" sz="3100" dirty="0">
                <a:solidFill>
                  <a:srgbClr val="D61F17"/>
                </a:solidFill>
                <a:latin typeface="Futura"/>
                <a:ea typeface="Futura"/>
                <a:cs typeface="Futura"/>
                <a:sym typeface="Futura"/>
              </a:rPr>
              <a:t>Expand personalized offerings and scale experiential retail concepts</a:t>
            </a:r>
          </a:p>
        </p:txBody>
      </p:sp>
      <p:sp>
        <p:nvSpPr>
          <p:cNvPr id="39" name="TextBox 3">
            <a:extLst>
              <a:ext uri="{FF2B5EF4-FFF2-40B4-BE49-F238E27FC236}">
                <a16:creationId xmlns:a16="http://schemas.microsoft.com/office/drawing/2014/main" id="{15CC20FD-84BA-B3C6-6AC9-D9C72E3137A8}"/>
              </a:ext>
            </a:extLst>
          </p:cNvPr>
          <p:cNvSpPr txBox="1"/>
          <p:nvPr/>
        </p:nvSpPr>
        <p:spPr>
          <a:xfrm>
            <a:off x="1053250" y="1417100"/>
            <a:ext cx="15714360" cy="499944"/>
          </a:xfrm>
          <a:prstGeom prst="rect">
            <a:avLst/>
          </a:prstGeom>
        </p:spPr>
        <p:txBody>
          <a:bodyPr wrap="square" lIns="0" tIns="0" rIns="0" bIns="0" rtlCol="0" anchor="t">
            <a:spAutoFit/>
          </a:bodyPr>
          <a:lstStyle/>
          <a:p>
            <a:pPr>
              <a:lnSpc>
                <a:spcPts val="3919"/>
              </a:lnSpc>
            </a:pPr>
            <a:r>
              <a:rPr lang="en-US" sz="3600" i="1" dirty="0">
                <a:solidFill>
                  <a:srgbClr val="CF2F2C"/>
                </a:solidFill>
                <a:latin typeface="Canva Sans Bold"/>
                <a:sym typeface="Canva Sans Bold"/>
              </a:rPr>
              <a:t>Make Every Click Personal</a:t>
            </a:r>
            <a:endParaRPr lang="en-US" sz="3600" i="1" dirty="0">
              <a:solidFill>
                <a:srgbClr val="CF2F2C"/>
              </a:solidFill>
              <a:ea typeface="Calibri"/>
              <a:cs typeface="Calibri"/>
            </a:endParaRPr>
          </a:p>
        </p:txBody>
      </p:sp>
    </p:spTree>
    <p:extLst>
      <p:ext uri="{BB962C8B-B14F-4D97-AF65-F5344CB8AC3E}">
        <p14:creationId xmlns:p14="http://schemas.microsoft.com/office/powerpoint/2010/main" val="596781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F8DF1A-558D-C125-EBCE-AFED46F36975}"/>
              </a:ext>
            </a:extLst>
          </p:cNvPr>
          <p:cNvPicPr>
            <a:picLocks noChangeAspect="1"/>
          </p:cNvPicPr>
          <p:nvPr/>
        </p:nvPicPr>
        <p:blipFill>
          <a:blip r:embed="rId3"/>
          <a:srcRect t="2657" r="807" b="396"/>
          <a:stretch>
            <a:fillRect/>
          </a:stretch>
        </p:blipFill>
        <p:spPr>
          <a:xfrm>
            <a:off x="11069631" y="6310254"/>
            <a:ext cx="5164517" cy="2991994"/>
          </a:xfrm>
          <a:prstGeom prst="rect">
            <a:avLst/>
          </a:prstGeom>
        </p:spPr>
      </p:pic>
      <p:grpSp>
        <p:nvGrpSpPr>
          <p:cNvPr id="9" name="Group 8">
            <a:extLst>
              <a:ext uri="{FF2B5EF4-FFF2-40B4-BE49-F238E27FC236}">
                <a16:creationId xmlns:a16="http://schemas.microsoft.com/office/drawing/2014/main" id="{100973E9-A655-FB52-ACEE-DF4818BF0CAB}"/>
              </a:ext>
            </a:extLst>
          </p:cNvPr>
          <p:cNvGrpSpPr/>
          <p:nvPr/>
        </p:nvGrpSpPr>
        <p:grpSpPr>
          <a:xfrm>
            <a:off x="-46846" y="9493291"/>
            <a:ext cx="18334846" cy="793709"/>
            <a:chOff x="0" y="-47625"/>
            <a:chExt cx="4828931" cy="209043"/>
          </a:xfrm>
        </p:grpSpPr>
        <p:sp>
          <p:nvSpPr>
            <p:cNvPr id="7" name="Freeform 6">
              <a:extLst>
                <a:ext uri="{FF2B5EF4-FFF2-40B4-BE49-F238E27FC236}">
                  <a16:creationId xmlns:a16="http://schemas.microsoft.com/office/drawing/2014/main" id="{66CD8D2F-89F4-FE9D-1522-1734646EBAEF}"/>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8" name="TextBox 7">
              <a:extLst>
                <a:ext uri="{FF2B5EF4-FFF2-40B4-BE49-F238E27FC236}">
                  <a16:creationId xmlns:a16="http://schemas.microsoft.com/office/drawing/2014/main" id="{4CA31BE8-CC2D-39E6-F17E-CF10092F7A25}"/>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1" name="TextBox 49">
            <a:extLst>
              <a:ext uri="{FF2B5EF4-FFF2-40B4-BE49-F238E27FC236}">
                <a16:creationId xmlns:a16="http://schemas.microsoft.com/office/drawing/2014/main" id="{79B20690-F727-D00B-C6B5-7571333AA6AA}"/>
              </a:ext>
            </a:extLst>
          </p:cNvPr>
          <p:cNvSpPr txBox="1"/>
          <p:nvPr/>
        </p:nvSpPr>
        <p:spPr>
          <a:xfrm>
            <a:off x="17510615" y="9728678"/>
            <a:ext cx="680417"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FFFFFF"/>
                </a:solidFill>
                <a:latin typeface="Futura"/>
                <a:ea typeface="Futura"/>
                <a:cs typeface="Futura"/>
                <a:sym typeface="Futura"/>
              </a:rPr>
              <a:t>11</a:t>
            </a:r>
            <a:endParaRPr lang="en-US" sz="3100">
              <a:solidFill>
                <a:srgbClr val="FFFFFF"/>
              </a:solidFill>
              <a:latin typeface="Futura"/>
              <a:ea typeface="Futura"/>
              <a:cs typeface="Futura"/>
            </a:endParaRPr>
          </a:p>
        </p:txBody>
      </p:sp>
      <p:sp>
        <p:nvSpPr>
          <p:cNvPr id="15" name="AutoShape 2">
            <a:extLst>
              <a:ext uri="{FF2B5EF4-FFF2-40B4-BE49-F238E27FC236}">
                <a16:creationId xmlns:a16="http://schemas.microsoft.com/office/drawing/2014/main" id="{FB7E947B-7981-7208-496E-FC35C2F87CA6}"/>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40">
            <a:extLst>
              <a:ext uri="{FF2B5EF4-FFF2-40B4-BE49-F238E27FC236}">
                <a16:creationId xmlns:a16="http://schemas.microsoft.com/office/drawing/2014/main" id="{5ACCB5AC-527B-2D8C-FE79-006A0EF11542}"/>
              </a:ext>
            </a:extLst>
          </p:cNvPr>
          <p:cNvSpPr txBox="1"/>
          <p:nvPr/>
        </p:nvSpPr>
        <p:spPr>
          <a:xfrm rot="16200000">
            <a:off x="-1585560" y="6420734"/>
            <a:ext cx="3977879" cy="509050"/>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6" name="AutoShape 39">
            <a:extLst>
              <a:ext uri="{FF2B5EF4-FFF2-40B4-BE49-F238E27FC236}">
                <a16:creationId xmlns:a16="http://schemas.microsoft.com/office/drawing/2014/main" id="{761F51B6-1D88-3701-4A12-344472B36972}"/>
              </a:ext>
            </a:extLst>
          </p:cNvPr>
          <p:cNvSpPr/>
          <p:nvPr/>
        </p:nvSpPr>
        <p:spPr>
          <a:xfrm flipH="1">
            <a:off x="808236" y="4267221"/>
            <a:ext cx="0" cy="5143500"/>
          </a:xfrm>
          <a:prstGeom prst="line">
            <a:avLst/>
          </a:prstGeom>
          <a:ln w="50800" cap="flat">
            <a:solidFill>
              <a:srgbClr val="000000"/>
            </a:solidFill>
            <a:prstDash val="solid"/>
            <a:headEnd type="none" w="sm" len="sm"/>
            <a:tailEnd type="none" w="sm" len="sm"/>
          </a:ln>
        </p:spPr>
        <p:txBody>
          <a:bodyPr/>
          <a:lstStyle/>
          <a:p>
            <a:endParaRPr lang="en-US"/>
          </a:p>
        </p:txBody>
      </p:sp>
      <p:sp>
        <p:nvSpPr>
          <p:cNvPr id="19" name="Freeform 41">
            <a:extLst>
              <a:ext uri="{FF2B5EF4-FFF2-40B4-BE49-F238E27FC236}">
                <a16:creationId xmlns:a16="http://schemas.microsoft.com/office/drawing/2014/main" id="{19B51F3E-BEDC-92F0-8C1F-0854A12870DC}"/>
              </a:ext>
            </a:extLst>
          </p:cNvPr>
          <p:cNvSpPr/>
          <p:nvPr/>
        </p:nvSpPr>
        <p:spPr>
          <a:xfrm rot="16200000">
            <a:off x="157144" y="8769179"/>
            <a:ext cx="585341" cy="482731"/>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3" descr="A red arrow with a white background&#10;&#10;AI-generated content may be incorrect.">
            <a:extLst>
              <a:ext uri="{FF2B5EF4-FFF2-40B4-BE49-F238E27FC236}">
                <a16:creationId xmlns:a16="http://schemas.microsoft.com/office/drawing/2014/main" id="{ACD8AF37-9182-26E5-6D6C-82B9184CE8CA}"/>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6"/>
            <a:stretch>
              <a:fillRect/>
            </a:stretch>
          </a:blipFill>
        </p:spPr>
        <p:txBody>
          <a:bodyPr/>
          <a:lstStyle/>
          <a:p>
            <a:endParaRPr lang="en-US"/>
          </a:p>
        </p:txBody>
      </p:sp>
      <p:pic>
        <p:nvPicPr>
          <p:cNvPr id="22" name="Picture 21" descr="Adidas Logo, symbol, meaning, history, PNG, brand">
            <a:extLst>
              <a:ext uri="{FF2B5EF4-FFF2-40B4-BE49-F238E27FC236}">
                <a16:creationId xmlns:a16="http://schemas.microsoft.com/office/drawing/2014/main" id="{0503A2A9-8333-D617-02B2-14CD07A2B2CF}"/>
              </a:ext>
            </a:extLst>
          </p:cNvPr>
          <p:cNvPicPr>
            <a:picLocks noChangeAspect="1"/>
          </p:cNvPicPr>
          <p:nvPr/>
        </p:nvPicPr>
        <p:blipFill>
          <a:blip r:embed="rId7"/>
          <a:stretch>
            <a:fillRect/>
          </a:stretch>
        </p:blipFill>
        <p:spPr>
          <a:xfrm>
            <a:off x="5371863" y="1229035"/>
            <a:ext cx="1526817" cy="926565"/>
          </a:xfrm>
          <a:prstGeom prst="rect">
            <a:avLst/>
          </a:prstGeom>
        </p:spPr>
      </p:pic>
      <p:pic>
        <p:nvPicPr>
          <p:cNvPr id="23" name="Picture 22" descr="Lululemon Brand Logo Boutique &amp; Lululemon Down">
            <a:extLst>
              <a:ext uri="{FF2B5EF4-FFF2-40B4-BE49-F238E27FC236}">
                <a16:creationId xmlns:a16="http://schemas.microsoft.com/office/drawing/2014/main" id="{1372BCF2-23C2-38B7-115C-D31350F2107E}"/>
              </a:ext>
            </a:extLst>
          </p:cNvPr>
          <p:cNvPicPr>
            <a:picLocks noChangeAspect="1"/>
          </p:cNvPicPr>
          <p:nvPr/>
        </p:nvPicPr>
        <p:blipFill>
          <a:blip r:embed="rId8"/>
          <a:srcRect t="32466" b="31292"/>
          <a:stretch>
            <a:fillRect/>
          </a:stretch>
        </p:blipFill>
        <p:spPr>
          <a:xfrm>
            <a:off x="8851412" y="1279912"/>
            <a:ext cx="3726003" cy="802209"/>
          </a:xfrm>
          <a:prstGeom prst="rect">
            <a:avLst/>
          </a:prstGeom>
        </p:spPr>
      </p:pic>
      <p:pic>
        <p:nvPicPr>
          <p:cNvPr id="24" name="Picture 23" descr="Crocs - Destiny USA">
            <a:extLst>
              <a:ext uri="{FF2B5EF4-FFF2-40B4-BE49-F238E27FC236}">
                <a16:creationId xmlns:a16="http://schemas.microsoft.com/office/drawing/2014/main" id="{689458CD-A0AF-21A6-AAD9-191F965AA129}"/>
              </a:ext>
            </a:extLst>
          </p:cNvPr>
          <p:cNvPicPr>
            <a:picLocks noChangeAspect="1"/>
          </p:cNvPicPr>
          <p:nvPr/>
        </p:nvPicPr>
        <p:blipFill>
          <a:blip r:embed="rId9"/>
          <a:srcRect t="35493" r="-282" b="36901"/>
          <a:stretch>
            <a:fillRect/>
          </a:stretch>
        </p:blipFill>
        <p:spPr>
          <a:xfrm>
            <a:off x="13806227" y="1110376"/>
            <a:ext cx="3754914" cy="1050752"/>
          </a:xfrm>
          <a:prstGeom prst="rect">
            <a:avLst/>
          </a:prstGeom>
        </p:spPr>
      </p:pic>
      <p:pic>
        <p:nvPicPr>
          <p:cNvPr id="27" name="Picture 26" descr="Peloton Logo and symbol, meaning, history, PNG">
            <a:extLst>
              <a:ext uri="{FF2B5EF4-FFF2-40B4-BE49-F238E27FC236}">
                <a16:creationId xmlns:a16="http://schemas.microsoft.com/office/drawing/2014/main" id="{9B9BA3AE-B407-06CE-6276-08EA34FC00EB}"/>
              </a:ext>
            </a:extLst>
          </p:cNvPr>
          <p:cNvPicPr>
            <a:picLocks noChangeAspect="1"/>
          </p:cNvPicPr>
          <p:nvPr/>
        </p:nvPicPr>
        <p:blipFill>
          <a:blip r:embed="rId10"/>
          <a:srcRect t="26225" r="79" b="17853"/>
          <a:stretch>
            <a:fillRect/>
          </a:stretch>
        </p:blipFill>
        <p:spPr>
          <a:xfrm>
            <a:off x="1029409" y="1226522"/>
            <a:ext cx="3420966" cy="1113753"/>
          </a:xfrm>
          <a:prstGeom prst="rect">
            <a:avLst/>
          </a:prstGeom>
        </p:spPr>
      </p:pic>
      <p:sp>
        <p:nvSpPr>
          <p:cNvPr id="29" name="TextBox 17">
            <a:extLst>
              <a:ext uri="{FF2B5EF4-FFF2-40B4-BE49-F238E27FC236}">
                <a16:creationId xmlns:a16="http://schemas.microsoft.com/office/drawing/2014/main" id="{C4471D41-7FFB-3E50-A5C9-1AA06AABFEFC}"/>
              </a:ext>
            </a:extLst>
          </p:cNvPr>
          <p:cNvSpPr txBox="1"/>
          <p:nvPr/>
        </p:nvSpPr>
        <p:spPr>
          <a:xfrm>
            <a:off x="1140426" y="2123235"/>
            <a:ext cx="6710483" cy="551433"/>
          </a:xfrm>
          <a:prstGeom prst="rect">
            <a:avLst/>
          </a:prstGeom>
        </p:spPr>
        <p:txBody>
          <a:bodyPr lIns="0" tIns="0" rIns="0" bIns="0" rtlCol="0" anchor="t">
            <a:spAutoFit/>
          </a:bodyPr>
          <a:lstStyle/>
          <a:p>
            <a:pPr>
              <a:lnSpc>
                <a:spcPts val="4328"/>
              </a:lnSpc>
            </a:pPr>
            <a:r>
              <a:rPr lang="en-US" sz="3850" spc="-81">
                <a:solidFill>
                  <a:srgbClr val="CE2F2C"/>
                </a:solidFill>
                <a:latin typeface="Futura"/>
                <a:sym typeface="Futura"/>
              </a:rPr>
              <a:t>Community Integration</a:t>
            </a:r>
            <a:endParaRPr lang="en-US"/>
          </a:p>
        </p:txBody>
      </p:sp>
      <p:sp>
        <p:nvSpPr>
          <p:cNvPr id="31" name="AutoShape 7">
            <a:extLst>
              <a:ext uri="{FF2B5EF4-FFF2-40B4-BE49-F238E27FC236}">
                <a16:creationId xmlns:a16="http://schemas.microsoft.com/office/drawing/2014/main" id="{67E171FA-B42D-4D2B-395F-8D746AC57105}"/>
              </a:ext>
            </a:extLst>
          </p:cNvPr>
          <p:cNvSpPr/>
          <p:nvPr/>
        </p:nvSpPr>
        <p:spPr>
          <a:xfrm>
            <a:off x="1167005" y="6282676"/>
            <a:ext cx="6909296" cy="0"/>
          </a:xfrm>
          <a:prstGeom prst="line">
            <a:avLst/>
          </a:prstGeom>
          <a:ln w="38100" cap="flat">
            <a:solidFill>
              <a:srgbClr val="000000"/>
            </a:solidFill>
            <a:prstDash val="solid"/>
            <a:headEnd type="none" w="sm" len="sm"/>
            <a:tailEnd type="none" w="sm" len="sm"/>
          </a:ln>
        </p:spPr>
        <p:txBody>
          <a:bodyPr/>
          <a:lstStyle/>
          <a:p>
            <a:endParaRPr lang="en-US"/>
          </a:p>
        </p:txBody>
      </p:sp>
      <p:sp>
        <p:nvSpPr>
          <p:cNvPr id="32" name="TextBox 17">
            <a:extLst>
              <a:ext uri="{FF2B5EF4-FFF2-40B4-BE49-F238E27FC236}">
                <a16:creationId xmlns:a16="http://schemas.microsoft.com/office/drawing/2014/main" id="{76F5541C-31C3-8156-D4FD-5EA5A819D4AE}"/>
              </a:ext>
            </a:extLst>
          </p:cNvPr>
          <p:cNvSpPr txBox="1"/>
          <p:nvPr/>
        </p:nvSpPr>
        <p:spPr>
          <a:xfrm>
            <a:off x="1152893" y="5765062"/>
            <a:ext cx="6710483" cy="551433"/>
          </a:xfrm>
          <a:prstGeom prst="rect">
            <a:avLst/>
          </a:prstGeom>
        </p:spPr>
        <p:txBody>
          <a:bodyPr lIns="0" tIns="0" rIns="0" bIns="0" rtlCol="0" anchor="t">
            <a:spAutoFit/>
          </a:bodyPr>
          <a:lstStyle/>
          <a:p>
            <a:pPr>
              <a:lnSpc>
                <a:spcPts val="4328"/>
              </a:lnSpc>
            </a:pPr>
            <a:r>
              <a:rPr lang="en-US" sz="3850" spc="-81">
                <a:solidFill>
                  <a:srgbClr val="CE2F2C"/>
                </a:solidFill>
                <a:latin typeface="Futura"/>
                <a:sym typeface="Futura"/>
              </a:rPr>
              <a:t>Loyalty Program Strength</a:t>
            </a:r>
            <a:endParaRPr lang="en-US"/>
          </a:p>
        </p:txBody>
      </p:sp>
      <p:sp>
        <p:nvSpPr>
          <p:cNvPr id="33" name="AutoShape 7">
            <a:extLst>
              <a:ext uri="{FF2B5EF4-FFF2-40B4-BE49-F238E27FC236}">
                <a16:creationId xmlns:a16="http://schemas.microsoft.com/office/drawing/2014/main" id="{27D24394-23AE-00C0-9C50-771518249740}"/>
              </a:ext>
            </a:extLst>
          </p:cNvPr>
          <p:cNvSpPr/>
          <p:nvPr/>
        </p:nvSpPr>
        <p:spPr>
          <a:xfrm>
            <a:off x="10350148" y="2718266"/>
            <a:ext cx="6909296"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36" name="Picture 35">
            <a:extLst>
              <a:ext uri="{FF2B5EF4-FFF2-40B4-BE49-F238E27FC236}">
                <a16:creationId xmlns:a16="http://schemas.microsoft.com/office/drawing/2014/main" id="{ACF611FC-0B4A-F7F0-59C7-5459306C7B7E}"/>
              </a:ext>
            </a:extLst>
          </p:cNvPr>
          <p:cNvPicPr>
            <a:picLocks noChangeAspect="1"/>
          </p:cNvPicPr>
          <p:nvPr/>
        </p:nvPicPr>
        <p:blipFill>
          <a:blip r:embed="rId11"/>
          <a:srcRect t="-376" r="1854"/>
          <a:stretch>
            <a:fillRect/>
          </a:stretch>
        </p:blipFill>
        <p:spPr>
          <a:xfrm>
            <a:off x="10716580" y="5768487"/>
            <a:ext cx="5544865" cy="3743429"/>
          </a:xfrm>
          <a:prstGeom prst="rect">
            <a:avLst/>
          </a:prstGeom>
        </p:spPr>
      </p:pic>
      <p:sp>
        <p:nvSpPr>
          <p:cNvPr id="37" name="TextBox 17">
            <a:extLst>
              <a:ext uri="{FF2B5EF4-FFF2-40B4-BE49-F238E27FC236}">
                <a16:creationId xmlns:a16="http://schemas.microsoft.com/office/drawing/2014/main" id="{E5C25EA9-D69E-37F5-23F1-413FE7B23AED}"/>
              </a:ext>
            </a:extLst>
          </p:cNvPr>
          <p:cNvSpPr txBox="1"/>
          <p:nvPr/>
        </p:nvSpPr>
        <p:spPr>
          <a:xfrm>
            <a:off x="10350148" y="2161509"/>
            <a:ext cx="6710483" cy="551433"/>
          </a:xfrm>
          <a:prstGeom prst="rect">
            <a:avLst/>
          </a:prstGeom>
        </p:spPr>
        <p:txBody>
          <a:bodyPr lIns="0" tIns="0" rIns="0" bIns="0" rtlCol="0" anchor="t">
            <a:spAutoFit/>
          </a:bodyPr>
          <a:lstStyle/>
          <a:p>
            <a:pPr>
              <a:lnSpc>
                <a:spcPts val="4328"/>
              </a:lnSpc>
            </a:pPr>
            <a:r>
              <a:rPr lang="en-US" sz="3850" spc="-81">
                <a:solidFill>
                  <a:srgbClr val="CE2F2C"/>
                </a:solidFill>
                <a:latin typeface="Futura"/>
                <a:sym typeface="Futura"/>
              </a:rPr>
              <a:t>Personalized Experience</a:t>
            </a:r>
            <a:endParaRPr lang="en-US"/>
          </a:p>
        </p:txBody>
      </p:sp>
      <p:sp>
        <p:nvSpPr>
          <p:cNvPr id="38" name="AutoShape 7">
            <a:extLst>
              <a:ext uri="{FF2B5EF4-FFF2-40B4-BE49-F238E27FC236}">
                <a16:creationId xmlns:a16="http://schemas.microsoft.com/office/drawing/2014/main" id="{13D57703-3EB9-FF5F-BADC-11FD822F34D2}"/>
              </a:ext>
            </a:extLst>
          </p:cNvPr>
          <p:cNvSpPr/>
          <p:nvPr/>
        </p:nvSpPr>
        <p:spPr>
          <a:xfrm>
            <a:off x="1152892" y="2636980"/>
            <a:ext cx="6909296" cy="0"/>
          </a:xfrm>
          <a:prstGeom prst="line">
            <a:avLst/>
          </a:prstGeom>
          <a:ln w="38100" cap="flat">
            <a:solidFill>
              <a:srgbClr val="000000"/>
            </a:solidFill>
            <a:prstDash val="solid"/>
            <a:headEnd type="none" w="sm" len="sm"/>
            <a:tailEnd type="none" w="sm" len="sm"/>
          </a:ln>
        </p:spPr>
        <p:txBody>
          <a:bodyPr/>
          <a:lstStyle/>
          <a:p>
            <a:endParaRPr lang="en-US"/>
          </a:p>
        </p:txBody>
      </p:sp>
      <p:sp>
        <p:nvSpPr>
          <p:cNvPr id="56" name="Rectangle 55">
            <a:extLst>
              <a:ext uri="{FF2B5EF4-FFF2-40B4-BE49-F238E27FC236}">
                <a16:creationId xmlns:a16="http://schemas.microsoft.com/office/drawing/2014/main" id="{6C0C8B48-6349-48E5-55C5-B53BD9493D46}"/>
              </a:ext>
            </a:extLst>
          </p:cNvPr>
          <p:cNvSpPr/>
          <p:nvPr/>
        </p:nvSpPr>
        <p:spPr>
          <a:xfrm>
            <a:off x="1153023" y="2757459"/>
            <a:ext cx="6955147" cy="585317"/>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58" name="Picture 57" descr="File:Lululemon Athletica logo.svg - Wikimedia Commons">
            <a:extLst>
              <a:ext uri="{FF2B5EF4-FFF2-40B4-BE49-F238E27FC236}">
                <a16:creationId xmlns:a16="http://schemas.microsoft.com/office/drawing/2014/main" id="{0655F531-B27A-4101-8953-A37A95506C2F}"/>
              </a:ext>
            </a:extLst>
          </p:cNvPr>
          <p:cNvPicPr>
            <a:picLocks noChangeAspect="1"/>
          </p:cNvPicPr>
          <p:nvPr/>
        </p:nvPicPr>
        <p:blipFill>
          <a:blip r:embed="rId12"/>
          <a:stretch>
            <a:fillRect/>
          </a:stretch>
        </p:blipFill>
        <p:spPr>
          <a:xfrm>
            <a:off x="1171996" y="2804438"/>
            <a:ext cx="529169" cy="493890"/>
          </a:xfrm>
          <a:prstGeom prst="rect">
            <a:avLst/>
          </a:prstGeom>
        </p:spPr>
      </p:pic>
      <p:sp>
        <p:nvSpPr>
          <p:cNvPr id="60" name="Rectangle 59">
            <a:extLst>
              <a:ext uri="{FF2B5EF4-FFF2-40B4-BE49-F238E27FC236}">
                <a16:creationId xmlns:a16="http://schemas.microsoft.com/office/drawing/2014/main" id="{870DC24D-3E45-C4BC-57ED-B6EED5812107}"/>
              </a:ext>
            </a:extLst>
          </p:cNvPr>
          <p:cNvSpPr/>
          <p:nvPr/>
        </p:nvSpPr>
        <p:spPr>
          <a:xfrm>
            <a:off x="1153023" y="3343070"/>
            <a:ext cx="6955147" cy="578262"/>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Rectangle 60">
            <a:extLst>
              <a:ext uri="{FF2B5EF4-FFF2-40B4-BE49-F238E27FC236}">
                <a16:creationId xmlns:a16="http://schemas.microsoft.com/office/drawing/2014/main" id="{387B05B7-42B8-AD84-79F9-EE0F8A8CFC5E}"/>
              </a:ext>
            </a:extLst>
          </p:cNvPr>
          <p:cNvSpPr/>
          <p:nvPr/>
        </p:nvSpPr>
        <p:spPr>
          <a:xfrm>
            <a:off x="1144420" y="3921625"/>
            <a:ext cx="6955148" cy="585317"/>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Rectangle 61">
            <a:extLst>
              <a:ext uri="{FF2B5EF4-FFF2-40B4-BE49-F238E27FC236}">
                <a16:creationId xmlns:a16="http://schemas.microsoft.com/office/drawing/2014/main" id="{BBE6E94B-0B34-15DC-093B-52971E7F7A09}"/>
              </a:ext>
            </a:extLst>
          </p:cNvPr>
          <p:cNvSpPr/>
          <p:nvPr/>
        </p:nvSpPr>
        <p:spPr>
          <a:xfrm>
            <a:off x="1144421" y="4507237"/>
            <a:ext cx="6955147" cy="585317"/>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4" name="TextBox 27">
            <a:extLst>
              <a:ext uri="{FF2B5EF4-FFF2-40B4-BE49-F238E27FC236}">
                <a16:creationId xmlns:a16="http://schemas.microsoft.com/office/drawing/2014/main" id="{2DDA4B63-EC99-3449-A41E-822E57E382E5}"/>
              </a:ext>
            </a:extLst>
          </p:cNvPr>
          <p:cNvSpPr txBox="1"/>
          <p:nvPr/>
        </p:nvSpPr>
        <p:spPr>
          <a:xfrm>
            <a:off x="1853007" y="2806501"/>
            <a:ext cx="6249072"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450+ stores host classes; drives 0% churn and makes 65% of customers feel brand-connected</a:t>
            </a:r>
            <a:endParaRPr lang="en-US" b="1" dirty="0">
              <a:latin typeface="Futura Light"/>
              <a:ea typeface="Calibri"/>
              <a:cs typeface="Calibri"/>
            </a:endParaRPr>
          </a:p>
        </p:txBody>
      </p:sp>
      <p:sp>
        <p:nvSpPr>
          <p:cNvPr id="65" name="Rectangle 64">
            <a:extLst>
              <a:ext uri="{FF2B5EF4-FFF2-40B4-BE49-F238E27FC236}">
                <a16:creationId xmlns:a16="http://schemas.microsoft.com/office/drawing/2014/main" id="{EC4D2746-8B6C-82DE-C1B1-3A20573B1BC7}"/>
              </a:ext>
            </a:extLst>
          </p:cNvPr>
          <p:cNvSpPr/>
          <p:nvPr/>
        </p:nvSpPr>
        <p:spPr>
          <a:xfrm>
            <a:off x="1165587" y="6393003"/>
            <a:ext cx="6955147" cy="585317"/>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Rectangle 65">
            <a:extLst>
              <a:ext uri="{FF2B5EF4-FFF2-40B4-BE49-F238E27FC236}">
                <a16:creationId xmlns:a16="http://schemas.microsoft.com/office/drawing/2014/main" id="{D686D7C0-861B-FA37-F677-07E57D3A8E9C}"/>
              </a:ext>
            </a:extLst>
          </p:cNvPr>
          <p:cNvSpPr/>
          <p:nvPr/>
        </p:nvSpPr>
        <p:spPr>
          <a:xfrm>
            <a:off x="1165589" y="6970783"/>
            <a:ext cx="6955146" cy="592374"/>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C78BCD85-5756-D596-6733-108140E7F759}"/>
              </a:ext>
            </a:extLst>
          </p:cNvPr>
          <p:cNvSpPr/>
          <p:nvPr/>
        </p:nvSpPr>
        <p:spPr>
          <a:xfrm>
            <a:off x="1165589" y="7563451"/>
            <a:ext cx="6955146" cy="592374"/>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897510B2-11A5-767D-B019-2D41BBEE7C51}"/>
              </a:ext>
            </a:extLst>
          </p:cNvPr>
          <p:cNvSpPr/>
          <p:nvPr/>
        </p:nvSpPr>
        <p:spPr>
          <a:xfrm>
            <a:off x="1165589" y="8132631"/>
            <a:ext cx="6955146" cy="592374"/>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69" name="Picture 68" descr="Crocs Logo PNG Vectors Free Download">
            <a:extLst>
              <a:ext uri="{FF2B5EF4-FFF2-40B4-BE49-F238E27FC236}">
                <a16:creationId xmlns:a16="http://schemas.microsoft.com/office/drawing/2014/main" id="{7F5662C6-BB14-B5E2-CAEC-C6E3AFDB4495}"/>
              </a:ext>
            </a:extLst>
          </p:cNvPr>
          <p:cNvPicPr>
            <a:picLocks noChangeAspect="1"/>
          </p:cNvPicPr>
          <p:nvPr/>
        </p:nvPicPr>
        <p:blipFill>
          <a:blip r:embed="rId13"/>
          <a:srcRect l="7526" t="554" r="16195" b="21688"/>
          <a:stretch>
            <a:fillRect/>
          </a:stretch>
        </p:blipFill>
        <p:spPr>
          <a:xfrm>
            <a:off x="1171897" y="3360879"/>
            <a:ext cx="540258" cy="559656"/>
          </a:xfrm>
          <a:prstGeom prst="rect">
            <a:avLst/>
          </a:prstGeom>
        </p:spPr>
      </p:pic>
      <p:sp>
        <p:nvSpPr>
          <p:cNvPr id="70" name="Rectangle 69">
            <a:extLst>
              <a:ext uri="{FF2B5EF4-FFF2-40B4-BE49-F238E27FC236}">
                <a16:creationId xmlns:a16="http://schemas.microsoft.com/office/drawing/2014/main" id="{A5DA4387-B1B9-9269-9671-66B412A707D5}"/>
              </a:ext>
            </a:extLst>
          </p:cNvPr>
          <p:cNvSpPr/>
          <p:nvPr/>
        </p:nvSpPr>
        <p:spPr>
          <a:xfrm>
            <a:off x="1151476" y="5085020"/>
            <a:ext cx="6955147" cy="585317"/>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1" name="TextBox 48">
            <a:extLst>
              <a:ext uri="{FF2B5EF4-FFF2-40B4-BE49-F238E27FC236}">
                <a16:creationId xmlns:a16="http://schemas.microsoft.com/office/drawing/2014/main" id="{3A1F2B1D-B8DB-4785-F735-CD79059B540C}"/>
              </a:ext>
            </a:extLst>
          </p:cNvPr>
          <p:cNvSpPr txBox="1"/>
          <p:nvPr/>
        </p:nvSpPr>
        <p:spPr>
          <a:xfrm>
            <a:off x="1028700" y="224316"/>
            <a:ext cx="15743338" cy="1057341"/>
          </a:xfrm>
          <a:prstGeom prst="rect">
            <a:avLst/>
          </a:prstGeom>
        </p:spPr>
        <p:txBody>
          <a:bodyPr lIns="0" tIns="0" rIns="0" bIns="0" rtlCol="0" anchor="t">
            <a:spAutoFit/>
          </a:bodyPr>
          <a:lstStyle/>
          <a:p>
            <a:pPr>
              <a:lnSpc>
                <a:spcPts val="9519"/>
              </a:lnSpc>
              <a:spcBef>
                <a:spcPct val="0"/>
              </a:spcBef>
            </a:pPr>
            <a:r>
              <a:rPr lang="en-US" sz="6400">
                <a:solidFill>
                  <a:srgbClr val="000000"/>
                </a:solidFill>
                <a:latin typeface="Futura"/>
                <a:ea typeface="Futura"/>
                <a:cs typeface="Futura"/>
                <a:sym typeface="Futura"/>
              </a:rPr>
              <a:t>Analyzing The Competition</a:t>
            </a:r>
          </a:p>
        </p:txBody>
      </p:sp>
      <p:sp>
        <p:nvSpPr>
          <p:cNvPr id="2" name="Rectangle 1">
            <a:extLst>
              <a:ext uri="{FF2B5EF4-FFF2-40B4-BE49-F238E27FC236}">
                <a16:creationId xmlns:a16="http://schemas.microsoft.com/office/drawing/2014/main" id="{F1C08772-97F3-AAE0-51A8-18433AAB3F13}"/>
              </a:ext>
            </a:extLst>
          </p:cNvPr>
          <p:cNvSpPr/>
          <p:nvPr/>
        </p:nvSpPr>
        <p:spPr>
          <a:xfrm>
            <a:off x="1165588" y="8719788"/>
            <a:ext cx="6955146" cy="592374"/>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 name="TextBox 27">
            <a:extLst>
              <a:ext uri="{FF2B5EF4-FFF2-40B4-BE49-F238E27FC236}">
                <a16:creationId xmlns:a16="http://schemas.microsoft.com/office/drawing/2014/main" id="{53CC6A58-B6AC-2B2C-3C57-6B0B6E4D2D22}"/>
              </a:ext>
            </a:extLst>
          </p:cNvPr>
          <p:cNvSpPr txBox="1"/>
          <p:nvPr/>
        </p:nvSpPr>
        <p:spPr>
          <a:xfrm>
            <a:off x="1821691" y="3393658"/>
            <a:ext cx="6249072"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Celebrity collaborations sell out in 16-90 minutes and trigger 13% stock jumps, building "Croc Nation"</a:t>
            </a:r>
            <a:endParaRPr lang="en-US" b="1" dirty="0">
              <a:latin typeface="Futura Light"/>
              <a:ea typeface="Calibri"/>
              <a:cs typeface="Calibri"/>
            </a:endParaRPr>
          </a:p>
        </p:txBody>
      </p:sp>
      <p:pic>
        <p:nvPicPr>
          <p:cNvPr id="12" name="Picture 11" descr="Peloton And Pinterest Logo | Peloton And Customer-focused Similar Bikes">
            <a:extLst>
              <a:ext uri="{FF2B5EF4-FFF2-40B4-BE49-F238E27FC236}">
                <a16:creationId xmlns:a16="http://schemas.microsoft.com/office/drawing/2014/main" id="{158A87E8-9275-739A-3391-0B5A6F0402D1}"/>
              </a:ext>
            </a:extLst>
          </p:cNvPr>
          <p:cNvPicPr>
            <a:picLocks noChangeAspect="1"/>
          </p:cNvPicPr>
          <p:nvPr/>
        </p:nvPicPr>
        <p:blipFill>
          <a:blip r:embed="rId14"/>
          <a:stretch>
            <a:fillRect/>
          </a:stretch>
        </p:blipFill>
        <p:spPr>
          <a:xfrm>
            <a:off x="1172750" y="3943410"/>
            <a:ext cx="558973" cy="554511"/>
          </a:xfrm>
          <a:prstGeom prst="rect">
            <a:avLst/>
          </a:prstGeom>
        </p:spPr>
      </p:pic>
      <p:pic>
        <p:nvPicPr>
          <p:cNvPr id="13" name="Picture 12" descr="ADIDAS">
            <a:extLst>
              <a:ext uri="{FF2B5EF4-FFF2-40B4-BE49-F238E27FC236}">
                <a16:creationId xmlns:a16="http://schemas.microsoft.com/office/drawing/2014/main" id="{D609B95F-862A-69F7-FF0C-A2B96B6A97EB}"/>
              </a:ext>
            </a:extLst>
          </p:cNvPr>
          <p:cNvPicPr>
            <a:picLocks noChangeAspect="1"/>
          </p:cNvPicPr>
          <p:nvPr/>
        </p:nvPicPr>
        <p:blipFill>
          <a:blip r:embed="rId15"/>
          <a:srcRect l="-163" t="18458" r="735" b="13721"/>
          <a:stretch>
            <a:fillRect/>
          </a:stretch>
        </p:blipFill>
        <p:spPr>
          <a:xfrm>
            <a:off x="1139697" y="4526922"/>
            <a:ext cx="686000" cy="569348"/>
          </a:xfrm>
          <a:prstGeom prst="rect">
            <a:avLst/>
          </a:prstGeom>
        </p:spPr>
      </p:pic>
      <p:pic>
        <p:nvPicPr>
          <p:cNvPr id="16" name="Picture 15" descr="Orange nike sign best sale">
            <a:extLst>
              <a:ext uri="{FF2B5EF4-FFF2-40B4-BE49-F238E27FC236}">
                <a16:creationId xmlns:a16="http://schemas.microsoft.com/office/drawing/2014/main" id="{6223CCC0-3A5C-3A50-CA68-E93139737D30}"/>
              </a:ext>
            </a:extLst>
          </p:cNvPr>
          <p:cNvPicPr>
            <a:picLocks noChangeAspect="1"/>
          </p:cNvPicPr>
          <p:nvPr/>
        </p:nvPicPr>
        <p:blipFill>
          <a:blip r:embed="rId16"/>
          <a:srcRect l="-1290" t="-9290" r="3813" b="-21211"/>
          <a:stretch>
            <a:fillRect/>
          </a:stretch>
        </p:blipFill>
        <p:spPr>
          <a:xfrm>
            <a:off x="1179721" y="5169764"/>
            <a:ext cx="651709" cy="459023"/>
          </a:xfrm>
          <a:prstGeom prst="rect">
            <a:avLst/>
          </a:prstGeom>
        </p:spPr>
      </p:pic>
      <p:pic>
        <p:nvPicPr>
          <p:cNvPr id="17" name="Picture 16" descr="ADIDAS">
            <a:extLst>
              <a:ext uri="{FF2B5EF4-FFF2-40B4-BE49-F238E27FC236}">
                <a16:creationId xmlns:a16="http://schemas.microsoft.com/office/drawing/2014/main" id="{496F3BDF-881C-65DD-2619-F7FD9722A647}"/>
              </a:ext>
            </a:extLst>
          </p:cNvPr>
          <p:cNvPicPr>
            <a:picLocks noChangeAspect="1"/>
          </p:cNvPicPr>
          <p:nvPr/>
        </p:nvPicPr>
        <p:blipFill>
          <a:blip r:embed="rId15"/>
          <a:srcRect l="-163" t="18458" r="735" b="13721"/>
          <a:stretch>
            <a:fillRect/>
          </a:stretch>
        </p:blipFill>
        <p:spPr>
          <a:xfrm>
            <a:off x="1100552" y="6397997"/>
            <a:ext cx="686000" cy="569348"/>
          </a:xfrm>
          <a:prstGeom prst="rect">
            <a:avLst/>
          </a:prstGeom>
        </p:spPr>
      </p:pic>
      <p:pic>
        <p:nvPicPr>
          <p:cNvPr id="18" name="Picture 17" descr="Peloton And Pinterest Logo | Peloton And Customer-focused Similar Bikes">
            <a:extLst>
              <a:ext uri="{FF2B5EF4-FFF2-40B4-BE49-F238E27FC236}">
                <a16:creationId xmlns:a16="http://schemas.microsoft.com/office/drawing/2014/main" id="{8089B796-0F34-97A6-B927-C128145F3ADC}"/>
              </a:ext>
            </a:extLst>
          </p:cNvPr>
          <p:cNvPicPr>
            <a:picLocks noChangeAspect="1"/>
          </p:cNvPicPr>
          <p:nvPr/>
        </p:nvPicPr>
        <p:blipFill>
          <a:blip r:embed="rId14"/>
          <a:stretch>
            <a:fillRect/>
          </a:stretch>
        </p:blipFill>
        <p:spPr>
          <a:xfrm>
            <a:off x="1172749" y="7007411"/>
            <a:ext cx="558973" cy="554511"/>
          </a:xfrm>
          <a:prstGeom prst="rect">
            <a:avLst/>
          </a:prstGeom>
        </p:spPr>
      </p:pic>
      <p:pic>
        <p:nvPicPr>
          <p:cNvPr id="20" name="Picture 19" descr="File:Lululemon Athletica logo.svg - Wikimedia Commons">
            <a:extLst>
              <a:ext uri="{FF2B5EF4-FFF2-40B4-BE49-F238E27FC236}">
                <a16:creationId xmlns:a16="http://schemas.microsoft.com/office/drawing/2014/main" id="{37EB98B3-5597-C119-F0F7-CA21A98769F5}"/>
              </a:ext>
            </a:extLst>
          </p:cNvPr>
          <p:cNvPicPr>
            <a:picLocks noChangeAspect="1"/>
          </p:cNvPicPr>
          <p:nvPr/>
        </p:nvPicPr>
        <p:blipFill>
          <a:blip r:embed="rId12"/>
          <a:stretch>
            <a:fillRect/>
          </a:stretch>
        </p:blipFill>
        <p:spPr>
          <a:xfrm>
            <a:off x="1187653" y="7611300"/>
            <a:ext cx="529169" cy="493890"/>
          </a:xfrm>
          <a:prstGeom prst="rect">
            <a:avLst/>
          </a:prstGeom>
        </p:spPr>
      </p:pic>
      <p:pic>
        <p:nvPicPr>
          <p:cNvPr id="25" name="Picture 24" descr="Crocs Logo PNG Vectors Free Download">
            <a:extLst>
              <a:ext uri="{FF2B5EF4-FFF2-40B4-BE49-F238E27FC236}">
                <a16:creationId xmlns:a16="http://schemas.microsoft.com/office/drawing/2014/main" id="{C61D94A4-990E-5720-E150-D6572E3A0A77}"/>
              </a:ext>
            </a:extLst>
          </p:cNvPr>
          <p:cNvPicPr>
            <a:picLocks noChangeAspect="1"/>
          </p:cNvPicPr>
          <p:nvPr/>
        </p:nvPicPr>
        <p:blipFill>
          <a:blip r:embed="rId13"/>
          <a:srcRect l="7526" t="554" r="16195" b="21688"/>
          <a:stretch>
            <a:fillRect/>
          </a:stretch>
        </p:blipFill>
        <p:spPr>
          <a:xfrm>
            <a:off x="1187554" y="8144255"/>
            <a:ext cx="540258" cy="559656"/>
          </a:xfrm>
          <a:prstGeom prst="rect">
            <a:avLst/>
          </a:prstGeom>
        </p:spPr>
      </p:pic>
      <p:pic>
        <p:nvPicPr>
          <p:cNvPr id="26" name="Picture 25" descr="Orange nike sign best sale">
            <a:extLst>
              <a:ext uri="{FF2B5EF4-FFF2-40B4-BE49-F238E27FC236}">
                <a16:creationId xmlns:a16="http://schemas.microsoft.com/office/drawing/2014/main" id="{DC385DB3-DB83-AA40-8E0F-CD55387BE441}"/>
              </a:ext>
            </a:extLst>
          </p:cNvPr>
          <p:cNvPicPr>
            <a:picLocks noChangeAspect="1"/>
          </p:cNvPicPr>
          <p:nvPr/>
        </p:nvPicPr>
        <p:blipFill>
          <a:blip r:embed="rId16"/>
          <a:srcRect l="-1290" t="-9290" r="3813" b="-21211"/>
          <a:stretch>
            <a:fillRect/>
          </a:stretch>
        </p:blipFill>
        <p:spPr>
          <a:xfrm>
            <a:off x="1194415" y="8770033"/>
            <a:ext cx="502241" cy="459023"/>
          </a:xfrm>
          <a:prstGeom prst="rect">
            <a:avLst/>
          </a:prstGeom>
        </p:spPr>
      </p:pic>
      <p:sp>
        <p:nvSpPr>
          <p:cNvPr id="28" name="Rectangle 27">
            <a:extLst>
              <a:ext uri="{FF2B5EF4-FFF2-40B4-BE49-F238E27FC236}">
                <a16:creationId xmlns:a16="http://schemas.microsoft.com/office/drawing/2014/main" id="{8516E63F-5C41-35B8-742C-84CAA490A5E4}"/>
              </a:ext>
            </a:extLst>
          </p:cNvPr>
          <p:cNvSpPr/>
          <p:nvPr/>
        </p:nvSpPr>
        <p:spPr>
          <a:xfrm>
            <a:off x="10348731" y="2815256"/>
            <a:ext cx="6955147" cy="585317"/>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8087C78A-503F-45D1-A68A-778B2FCF4748}"/>
              </a:ext>
            </a:extLst>
          </p:cNvPr>
          <p:cNvSpPr/>
          <p:nvPr/>
        </p:nvSpPr>
        <p:spPr>
          <a:xfrm>
            <a:off x="10348730" y="3394584"/>
            <a:ext cx="6955147" cy="585317"/>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Rectangle 33">
            <a:extLst>
              <a:ext uri="{FF2B5EF4-FFF2-40B4-BE49-F238E27FC236}">
                <a16:creationId xmlns:a16="http://schemas.microsoft.com/office/drawing/2014/main" id="{8E748487-3B33-671E-D408-47728DF2B4FF}"/>
              </a:ext>
            </a:extLst>
          </p:cNvPr>
          <p:cNvSpPr/>
          <p:nvPr/>
        </p:nvSpPr>
        <p:spPr>
          <a:xfrm>
            <a:off x="10348729" y="3950426"/>
            <a:ext cx="6955147" cy="585317"/>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Rectangle 34">
            <a:extLst>
              <a:ext uri="{FF2B5EF4-FFF2-40B4-BE49-F238E27FC236}">
                <a16:creationId xmlns:a16="http://schemas.microsoft.com/office/drawing/2014/main" id="{BAB0649C-C9E2-4479-88EC-8BE9B576BAC3}"/>
              </a:ext>
            </a:extLst>
          </p:cNvPr>
          <p:cNvSpPr/>
          <p:nvPr/>
        </p:nvSpPr>
        <p:spPr>
          <a:xfrm>
            <a:off x="10348728" y="4529754"/>
            <a:ext cx="6955147" cy="585317"/>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Rectangle 38">
            <a:extLst>
              <a:ext uri="{FF2B5EF4-FFF2-40B4-BE49-F238E27FC236}">
                <a16:creationId xmlns:a16="http://schemas.microsoft.com/office/drawing/2014/main" id="{933C16E9-AEF5-FC1A-5072-E3EF3818C709}"/>
              </a:ext>
            </a:extLst>
          </p:cNvPr>
          <p:cNvSpPr/>
          <p:nvPr/>
        </p:nvSpPr>
        <p:spPr>
          <a:xfrm>
            <a:off x="10348727" y="5054281"/>
            <a:ext cx="6955147" cy="585317"/>
          </a:xfrm>
          <a:prstGeom prst="rect">
            <a:avLst/>
          </a:prstGeom>
          <a:solidFill>
            <a:schemeClr val="bg1">
              <a:lumMod val="9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40" name="Picture 39" descr="Crocs Logo PNG Vectors Free Download">
            <a:extLst>
              <a:ext uri="{FF2B5EF4-FFF2-40B4-BE49-F238E27FC236}">
                <a16:creationId xmlns:a16="http://schemas.microsoft.com/office/drawing/2014/main" id="{66851998-576A-6AA1-5545-E445BE65369F}"/>
              </a:ext>
            </a:extLst>
          </p:cNvPr>
          <p:cNvPicPr>
            <a:picLocks noChangeAspect="1"/>
          </p:cNvPicPr>
          <p:nvPr/>
        </p:nvPicPr>
        <p:blipFill>
          <a:blip r:embed="rId13"/>
          <a:srcRect l="7526" t="554" r="16195" b="21688"/>
          <a:stretch>
            <a:fillRect/>
          </a:stretch>
        </p:blipFill>
        <p:spPr>
          <a:xfrm>
            <a:off x="10347211" y="2828521"/>
            <a:ext cx="540258" cy="559656"/>
          </a:xfrm>
          <a:prstGeom prst="rect">
            <a:avLst/>
          </a:prstGeom>
        </p:spPr>
      </p:pic>
      <p:pic>
        <p:nvPicPr>
          <p:cNvPr id="41" name="Picture 40" descr="Peloton And Pinterest Logo | Peloton And Customer-focused Similar Bikes">
            <a:extLst>
              <a:ext uri="{FF2B5EF4-FFF2-40B4-BE49-F238E27FC236}">
                <a16:creationId xmlns:a16="http://schemas.microsoft.com/office/drawing/2014/main" id="{BC0F216A-7198-2410-ED40-A6136C55A023}"/>
              </a:ext>
            </a:extLst>
          </p:cNvPr>
          <p:cNvPicPr>
            <a:picLocks noChangeAspect="1"/>
          </p:cNvPicPr>
          <p:nvPr/>
        </p:nvPicPr>
        <p:blipFill>
          <a:blip r:embed="rId14"/>
          <a:stretch>
            <a:fillRect/>
          </a:stretch>
        </p:blipFill>
        <p:spPr>
          <a:xfrm>
            <a:off x="10356857" y="3408106"/>
            <a:ext cx="541389" cy="536927"/>
          </a:xfrm>
          <a:prstGeom prst="rect">
            <a:avLst/>
          </a:prstGeom>
        </p:spPr>
      </p:pic>
      <p:pic>
        <p:nvPicPr>
          <p:cNvPr id="42" name="Picture 41" descr="File:Lululemon Athletica logo.svg - Wikimedia Commons">
            <a:extLst>
              <a:ext uri="{FF2B5EF4-FFF2-40B4-BE49-F238E27FC236}">
                <a16:creationId xmlns:a16="http://schemas.microsoft.com/office/drawing/2014/main" id="{A0CC69A2-D32C-48B0-D358-BD8877718C62}"/>
              </a:ext>
            </a:extLst>
          </p:cNvPr>
          <p:cNvPicPr>
            <a:picLocks noChangeAspect="1"/>
          </p:cNvPicPr>
          <p:nvPr/>
        </p:nvPicPr>
        <p:blipFill>
          <a:blip r:embed="rId12"/>
          <a:stretch>
            <a:fillRect/>
          </a:stretch>
        </p:blipFill>
        <p:spPr>
          <a:xfrm>
            <a:off x="10362968" y="3994410"/>
            <a:ext cx="529169" cy="493890"/>
          </a:xfrm>
          <a:prstGeom prst="rect">
            <a:avLst/>
          </a:prstGeom>
        </p:spPr>
      </p:pic>
      <p:pic>
        <p:nvPicPr>
          <p:cNvPr id="43" name="Picture 42" descr="ADIDAS">
            <a:extLst>
              <a:ext uri="{FF2B5EF4-FFF2-40B4-BE49-F238E27FC236}">
                <a16:creationId xmlns:a16="http://schemas.microsoft.com/office/drawing/2014/main" id="{2EC26D46-898C-6BD0-4525-D101F947E023}"/>
              </a:ext>
            </a:extLst>
          </p:cNvPr>
          <p:cNvPicPr>
            <a:picLocks noChangeAspect="1"/>
          </p:cNvPicPr>
          <p:nvPr/>
        </p:nvPicPr>
        <p:blipFill>
          <a:blip r:embed="rId15"/>
          <a:srcRect l="-163" t="18458" r="735" b="13721"/>
          <a:stretch>
            <a:fillRect/>
          </a:stretch>
        </p:blipFill>
        <p:spPr>
          <a:xfrm>
            <a:off x="10283695" y="4511263"/>
            <a:ext cx="686000" cy="569348"/>
          </a:xfrm>
          <a:prstGeom prst="rect">
            <a:avLst/>
          </a:prstGeom>
        </p:spPr>
      </p:pic>
      <p:pic>
        <p:nvPicPr>
          <p:cNvPr id="44" name="Picture 43" descr="Orange nike sign best sale">
            <a:extLst>
              <a:ext uri="{FF2B5EF4-FFF2-40B4-BE49-F238E27FC236}">
                <a16:creationId xmlns:a16="http://schemas.microsoft.com/office/drawing/2014/main" id="{72A4A258-B2D5-2FA4-61D2-C03344BB99D1}"/>
              </a:ext>
            </a:extLst>
          </p:cNvPr>
          <p:cNvPicPr>
            <a:picLocks noChangeAspect="1"/>
          </p:cNvPicPr>
          <p:nvPr/>
        </p:nvPicPr>
        <p:blipFill>
          <a:blip r:embed="rId16"/>
          <a:srcRect l="-1290" t="-9290" r="3813" b="-21211"/>
          <a:stretch>
            <a:fillRect/>
          </a:stretch>
        </p:blipFill>
        <p:spPr>
          <a:xfrm>
            <a:off x="10386350" y="5169763"/>
            <a:ext cx="651709" cy="459023"/>
          </a:xfrm>
          <a:prstGeom prst="rect">
            <a:avLst/>
          </a:prstGeom>
        </p:spPr>
      </p:pic>
      <p:sp>
        <p:nvSpPr>
          <p:cNvPr id="45" name="TextBox 27">
            <a:extLst>
              <a:ext uri="{FF2B5EF4-FFF2-40B4-BE49-F238E27FC236}">
                <a16:creationId xmlns:a16="http://schemas.microsoft.com/office/drawing/2014/main" id="{9AFA8C66-05E0-E217-99A1-E0A87FC94288}"/>
              </a:ext>
            </a:extLst>
          </p:cNvPr>
          <p:cNvSpPr txBox="1"/>
          <p:nvPr/>
        </p:nvSpPr>
        <p:spPr>
          <a:xfrm>
            <a:off x="1814308" y="3986723"/>
            <a:ext cx="6033828"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Leverages 13.87M instructor-followers to drive 60% lower churn for members engaging with multiple disciplines monthly</a:t>
            </a:r>
            <a:endParaRPr lang="en-US" b="1" dirty="0">
              <a:latin typeface="Futura Light"/>
              <a:ea typeface="+mn-lt"/>
              <a:cs typeface="+mn-lt"/>
            </a:endParaRPr>
          </a:p>
        </p:txBody>
      </p:sp>
      <p:sp>
        <p:nvSpPr>
          <p:cNvPr id="46" name="TextBox 27">
            <a:extLst>
              <a:ext uri="{FF2B5EF4-FFF2-40B4-BE49-F238E27FC236}">
                <a16:creationId xmlns:a16="http://schemas.microsoft.com/office/drawing/2014/main" id="{413A19E6-795D-F4BF-D5CA-C3BC31853ECF}"/>
              </a:ext>
            </a:extLst>
          </p:cNvPr>
          <p:cNvSpPr txBox="1"/>
          <p:nvPr/>
        </p:nvSpPr>
        <p:spPr>
          <a:xfrm>
            <a:off x="1814306" y="4531847"/>
            <a:ext cx="6315181"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Fitness app tracks w/o real-time community connection; Creators Club reward transactions over daily member engagement</a:t>
            </a:r>
            <a:endParaRPr lang="en-US" b="1" dirty="0">
              <a:latin typeface="Futura Light"/>
              <a:ea typeface="Calibri"/>
              <a:cs typeface="Calibri"/>
            </a:endParaRPr>
          </a:p>
        </p:txBody>
      </p:sp>
      <p:sp>
        <p:nvSpPr>
          <p:cNvPr id="47" name="TextBox 27">
            <a:extLst>
              <a:ext uri="{FF2B5EF4-FFF2-40B4-BE49-F238E27FC236}">
                <a16:creationId xmlns:a16="http://schemas.microsoft.com/office/drawing/2014/main" id="{09E44CC4-74F1-5142-C676-83A615A680ED}"/>
              </a:ext>
            </a:extLst>
          </p:cNvPr>
          <p:cNvSpPr txBox="1"/>
          <p:nvPr/>
        </p:nvSpPr>
        <p:spPr>
          <a:xfrm>
            <a:off x="1849474" y="5120931"/>
            <a:ext cx="6315181" cy="738664"/>
          </a:xfrm>
          <a:prstGeom prst="rect">
            <a:avLst/>
          </a:prstGeom>
        </p:spPr>
        <p:txBody>
          <a:bodyPr wrap="square" lIns="0" tIns="0" rIns="0" bIns="0" rtlCol="0" anchor="t">
            <a:spAutoFit/>
          </a:bodyPr>
          <a:lstStyle/>
          <a:p>
            <a:r>
              <a:rPr lang="en-US" sz="1600" b="1" dirty="0">
                <a:latin typeface="Futura Light"/>
                <a:ea typeface="+mn-lt"/>
                <a:cs typeface="+mn-lt"/>
                <a:sym typeface="Futura"/>
              </a:rPr>
              <a:t>Disconnected apps (Run Club/Training Club) not integrated into retail, no in-store events, and transactional-driven stores</a:t>
            </a:r>
            <a:endParaRPr lang="en-US" b="1" dirty="0">
              <a:latin typeface="Futura Light"/>
              <a:ea typeface="+mn-lt"/>
              <a:cs typeface="+mn-lt"/>
            </a:endParaRPr>
          </a:p>
          <a:p>
            <a:endParaRPr lang="en-US" sz="1600" b="1" dirty="0">
              <a:solidFill>
                <a:srgbClr val="FF0000"/>
              </a:solidFill>
              <a:ea typeface="Calibri"/>
              <a:cs typeface="Calibri"/>
            </a:endParaRPr>
          </a:p>
        </p:txBody>
      </p:sp>
      <p:sp>
        <p:nvSpPr>
          <p:cNvPr id="48" name="TextBox 27">
            <a:extLst>
              <a:ext uri="{FF2B5EF4-FFF2-40B4-BE49-F238E27FC236}">
                <a16:creationId xmlns:a16="http://schemas.microsoft.com/office/drawing/2014/main" id="{2D86A066-EC3C-65F4-9801-B4600DF07B3B}"/>
              </a:ext>
            </a:extLst>
          </p:cNvPr>
          <p:cNvSpPr txBox="1"/>
          <p:nvPr/>
        </p:nvSpPr>
        <p:spPr>
          <a:xfrm>
            <a:off x="1752758" y="6439777"/>
            <a:ext cx="6315181" cy="492443"/>
          </a:xfrm>
          <a:prstGeom prst="rect">
            <a:avLst/>
          </a:prstGeom>
        </p:spPr>
        <p:txBody>
          <a:bodyPr wrap="square" lIns="0" tIns="0" rIns="0" bIns="0" rtlCol="0" anchor="t">
            <a:spAutoFit/>
          </a:bodyPr>
          <a:lstStyle/>
          <a:p>
            <a:r>
              <a:rPr lang="en-US" sz="1600" b="1" dirty="0" err="1">
                <a:latin typeface="Futura Light"/>
                <a:ea typeface="+mn-lt"/>
                <a:cs typeface="+mn-lt"/>
                <a:sym typeface="Futura"/>
              </a:rPr>
              <a:t>AdiClub</a:t>
            </a:r>
            <a:r>
              <a:rPr lang="en-US" sz="1600" b="1" dirty="0">
                <a:latin typeface="Futura Light"/>
                <a:ea typeface="+mn-lt"/>
                <a:cs typeface="+mn-lt"/>
                <a:sym typeface="Futura"/>
              </a:rPr>
              <a:t>: 2X lifetime value and purchase 50% more often than non-members through gamified four-tier system with </a:t>
            </a:r>
            <a:r>
              <a:rPr lang="en-US" sz="1600" b="1" dirty="0" err="1">
                <a:latin typeface="Futura Light"/>
                <a:ea typeface="+mn-lt"/>
                <a:cs typeface="+mn-lt"/>
                <a:sym typeface="Futura"/>
              </a:rPr>
              <a:t>Runtastic</a:t>
            </a:r>
            <a:r>
              <a:rPr lang="en-US" sz="1600" b="1" dirty="0">
                <a:latin typeface="Futura Light"/>
                <a:ea typeface="+mn-lt"/>
                <a:cs typeface="+mn-lt"/>
                <a:sym typeface="Futura"/>
              </a:rPr>
              <a:t> integration</a:t>
            </a:r>
            <a:endParaRPr lang="en-US" b="1" dirty="0">
              <a:latin typeface="Futura Light"/>
              <a:ea typeface="+mn-lt"/>
              <a:cs typeface="+mn-lt"/>
            </a:endParaRPr>
          </a:p>
        </p:txBody>
      </p:sp>
      <p:sp>
        <p:nvSpPr>
          <p:cNvPr id="49" name="TextBox 27">
            <a:extLst>
              <a:ext uri="{FF2B5EF4-FFF2-40B4-BE49-F238E27FC236}">
                <a16:creationId xmlns:a16="http://schemas.microsoft.com/office/drawing/2014/main" id="{5B363140-5600-E9CA-D585-0A8D678C2D4A}"/>
              </a:ext>
            </a:extLst>
          </p:cNvPr>
          <p:cNvSpPr txBox="1"/>
          <p:nvPr/>
        </p:nvSpPr>
        <p:spPr>
          <a:xfrm>
            <a:off x="1770342" y="7037653"/>
            <a:ext cx="6315181"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Has industry-leading 90% year-1 retention and NPS &gt; 70 across all products through Club Peloton's 11-level gamification</a:t>
            </a:r>
            <a:endParaRPr lang="en-US" b="1" dirty="0">
              <a:latin typeface="Futura Light"/>
              <a:ea typeface="+mn-lt"/>
              <a:cs typeface="+mn-lt"/>
            </a:endParaRPr>
          </a:p>
        </p:txBody>
      </p:sp>
      <p:sp>
        <p:nvSpPr>
          <p:cNvPr id="50" name="TextBox 27">
            <a:extLst>
              <a:ext uri="{FF2B5EF4-FFF2-40B4-BE49-F238E27FC236}">
                <a16:creationId xmlns:a16="http://schemas.microsoft.com/office/drawing/2014/main" id="{0052AB55-2808-923F-0E00-B765BA36A11A}"/>
              </a:ext>
            </a:extLst>
          </p:cNvPr>
          <p:cNvSpPr txBox="1"/>
          <p:nvPr/>
        </p:nvSpPr>
        <p:spPr>
          <a:xfrm>
            <a:off x="1752756" y="7617944"/>
            <a:ext cx="6315181"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50% increased loyalty via Mirror integration and Sweat Collective (25% discounts); no points-based structure</a:t>
            </a:r>
            <a:endParaRPr lang="en-US" b="1" dirty="0">
              <a:latin typeface="Futura Light"/>
              <a:ea typeface="Calibri"/>
              <a:cs typeface="Calibri"/>
            </a:endParaRPr>
          </a:p>
        </p:txBody>
      </p:sp>
      <p:sp>
        <p:nvSpPr>
          <p:cNvPr id="51" name="TextBox 27">
            <a:extLst>
              <a:ext uri="{FF2B5EF4-FFF2-40B4-BE49-F238E27FC236}">
                <a16:creationId xmlns:a16="http://schemas.microsoft.com/office/drawing/2014/main" id="{EA7577A2-1452-07FB-68A6-F173F1B50E6D}"/>
              </a:ext>
            </a:extLst>
          </p:cNvPr>
          <p:cNvSpPr txBox="1"/>
          <p:nvPr/>
        </p:nvSpPr>
        <p:spPr>
          <a:xfrm>
            <a:off x="1743962" y="8171859"/>
            <a:ext cx="6367935"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Strong behavioral loyalty: 5X revenue growth from $847M to $4.1B and repeated collaboration sell-outs w/o a loyalty program</a:t>
            </a:r>
            <a:endParaRPr lang="en-US" b="1" dirty="0">
              <a:latin typeface="Futura Light"/>
              <a:ea typeface="+mn-lt"/>
              <a:cs typeface="+mn-lt"/>
            </a:endParaRPr>
          </a:p>
        </p:txBody>
      </p:sp>
      <p:sp>
        <p:nvSpPr>
          <p:cNvPr id="52" name="TextBox 27">
            <a:extLst>
              <a:ext uri="{FF2B5EF4-FFF2-40B4-BE49-F238E27FC236}">
                <a16:creationId xmlns:a16="http://schemas.microsoft.com/office/drawing/2014/main" id="{2AAABEF5-5D7B-21EF-3A2A-441DCAC1AD14}"/>
              </a:ext>
            </a:extLst>
          </p:cNvPr>
          <p:cNvSpPr txBox="1"/>
          <p:nvPr/>
        </p:nvSpPr>
        <p:spPr>
          <a:xfrm>
            <a:off x="1726376" y="8760942"/>
            <a:ext cx="6367935"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DTC sales falling 14% and no published data showing premium spend multiplier or retention rates beyond transactional benefits</a:t>
            </a:r>
            <a:endParaRPr lang="en-US" b="1" dirty="0">
              <a:latin typeface="Futura Light"/>
              <a:ea typeface="+mn-lt"/>
              <a:cs typeface="+mn-lt"/>
            </a:endParaRPr>
          </a:p>
        </p:txBody>
      </p:sp>
      <p:sp>
        <p:nvSpPr>
          <p:cNvPr id="54" name="TextBox 27">
            <a:extLst>
              <a:ext uri="{FF2B5EF4-FFF2-40B4-BE49-F238E27FC236}">
                <a16:creationId xmlns:a16="http://schemas.microsoft.com/office/drawing/2014/main" id="{6BBF291A-21D8-5D83-A3C8-44BC0DD886B4}"/>
              </a:ext>
            </a:extLst>
          </p:cNvPr>
          <p:cNvSpPr txBox="1"/>
          <p:nvPr/>
        </p:nvSpPr>
        <p:spPr>
          <a:xfrm>
            <a:off x="11014590" y="2868046"/>
            <a:ext cx="6249072"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Generates $260M </a:t>
            </a:r>
            <a:r>
              <a:rPr lang="en-US" sz="1600" b="1" dirty="0" err="1">
                <a:latin typeface="Futura Light"/>
                <a:ea typeface="+mn-lt"/>
                <a:cs typeface="+mn-lt"/>
                <a:sym typeface="Futura"/>
              </a:rPr>
              <a:t>Jibbitz</a:t>
            </a:r>
            <a:r>
              <a:rPr lang="en-US" sz="1600" b="1" dirty="0">
                <a:latin typeface="Futura Light"/>
                <a:ea typeface="+mn-lt"/>
                <a:cs typeface="+mn-lt"/>
                <a:sym typeface="Futura"/>
              </a:rPr>
              <a:t> revenue (6% of total) with 80% YoY digital growth proves customers pay premium for personalization</a:t>
            </a:r>
            <a:endParaRPr lang="en-US" b="1" dirty="0">
              <a:latin typeface="Futura Light"/>
              <a:ea typeface="+mn-lt"/>
              <a:cs typeface="+mn-lt"/>
            </a:endParaRPr>
          </a:p>
        </p:txBody>
      </p:sp>
      <p:sp>
        <p:nvSpPr>
          <p:cNvPr id="55" name="TextBox 27">
            <a:extLst>
              <a:ext uri="{FF2B5EF4-FFF2-40B4-BE49-F238E27FC236}">
                <a16:creationId xmlns:a16="http://schemas.microsoft.com/office/drawing/2014/main" id="{BC443F59-5146-18B6-0922-8A43F2CF9A83}"/>
              </a:ext>
            </a:extLst>
          </p:cNvPr>
          <p:cNvSpPr txBox="1"/>
          <p:nvPr/>
        </p:nvSpPr>
        <p:spPr>
          <a:xfrm>
            <a:off x="11014589" y="3430752"/>
            <a:ext cx="6249072"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AI analyzes 22 workouts/month per user w/ biometric data, achieving 60% adoption of personalized Pace Targets feature on Tread</a:t>
            </a:r>
            <a:endParaRPr lang="en-US" b="1" dirty="0">
              <a:latin typeface="Futura Light"/>
              <a:ea typeface="+mn-lt"/>
              <a:cs typeface="+mn-lt"/>
            </a:endParaRPr>
          </a:p>
        </p:txBody>
      </p:sp>
      <p:sp>
        <p:nvSpPr>
          <p:cNvPr id="57" name="TextBox 27">
            <a:extLst>
              <a:ext uri="{FF2B5EF4-FFF2-40B4-BE49-F238E27FC236}">
                <a16:creationId xmlns:a16="http://schemas.microsoft.com/office/drawing/2014/main" id="{2E4F3992-FE1E-9512-B5CA-44927BC0368C}"/>
              </a:ext>
            </a:extLst>
          </p:cNvPr>
          <p:cNvSpPr txBox="1"/>
          <p:nvPr/>
        </p:nvSpPr>
        <p:spPr>
          <a:xfrm>
            <a:off x="11014588" y="3975874"/>
            <a:ext cx="6249072"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50% loyalty increase via personalized workouts and ambassador recommendations integrating fitness classes with e-commerce</a:t>
            </a:r>
            <a:endParaRPr lang="en-US" b="1" dirty="0">
              <a:latin typeface="Futura Light"/>
              <a:ea typeface="+mn-lt"/>
              <a:cs typeface="+mn-lt"/>
            </a:endParaRPr>
          </a:p>
        </p:txBody>
      </p:sp>
      <p:sp>
        <p:nvSpPr>
          <p:cNvPr id="59" name="TextBox 27">
            <a:extLst>
              <a:ext uri="{FF2B5EF4-FFF2-40B4-BE49-F238E27FC236}">
                <a16:creationId xmlns:a16="http://schemas.microsoft.com/office/drawing/2014/main" id="{53696827-EE4A-BEED-8F3B-DAD65F111CDD}"/>
              </a:ext>
            </a:extLst>
          </p:cNvPr>
          <p:cNvSpPr txBox="1"/>
          <p:nvPr/>
        </p:nvSpPr>
        <p:spPr>
          <a:xfrm>
            <a:off x="11058549" y="4538581"/>
            <a:ext cx="6249072" cy="492443"/>
          </a:xfrm>
          <a:prstGeom prst="rect">
            <a:avLst/>
          </a:prstGeom>
        </p:spPr>
        <p:txBody>
          <a:bodyPr wrap="square" lIns="0" tIns="0" rIns="0" bIns="0" rtlCol="0" anchor="t">
            <a:spAutoFit/>
          </a:bodyPr>
          <a:lstStyle/>
          <a:p>
            <a:r>
              <a:rPr lang="en-US" sz="1600" b="1" dirty="0" err="1">
                <a:latin typeface="Futura Light"/>
                <a:ea typeface="+mn-lt"/>
                <a:cs typeface="+mn-lt"/>
                <a:sym typeface="Futura"/>
              </a:rPr>
              <a:t>ColorIQ</a:t>
            </a:r>
            <a:r>
              <a:rPr lang="en-US" sz="1600" b="1" dirty="0">
                <a:latin typeface="Futura Light"/>
                <a:ea typeface="+mn-lt"/>
                <a:cs typeface="+mn-lt"/>
                <a:sym typeface="Futura"/>
              </a:rPr>
              <a:t> matching, personalized Hype Access, and omnichannel integration; no deep customization or biometric data</a:t>
            </a:r>
            <a:endParaRPr lang="en-US" b="1" dirty="0">
              <a:latin typeface="Futura Light"/>
              <a:ea typeface="Calibri"/>
              <a:cs typeface="Calibri"/>
            </a:endParaRPr>
          </a:p>
        </p:txBody>
      </p:sp>
      <p:sp>
        <p:nvSpPr>
          <p:cNvPr id="63" name="TextBox 27">
            <a:extLst>
              <a:ext uri="{FF2B5EF4-FFF2-40B4-BE49-F238E27FC236}">
                <a16:creationId xmlns:a16="http://schemas.microsoft.com/office/drawing/2014/main" id="{F4131E54-64C9-87E2-F8DA-271C4D613940}"/>
              </a:ext>
            </a:extLst>
          </p:cNvPr>
          <p:cNvSpPr txBox="1"/>
          <p:nvPr/>
        </p:nvSpPr>
        <p:spPr>
          <a:xfrm>
            <a:off x="11067340" y="5083703"/>
            <a:ext cx="6249072" cy="492443"/>
          </a:xfrm>
          <a:prstGeom prst="rect">
            <a:avLst/>
          </a:prstGeom>
        </p:spPr>
        <p:txBody>
          <a:bodyPr wrap="square" lIns="0" tIns="0" rIns="0" bIns="0" rtlCol="0" anchor="t">
            <a:spAutoFit/>
          </a:bodyPr>
          <a:lstStyle/>
          <a:p>
            <a:r>
              <a:rPr lang="en-US" sz="1600" b="1" dirty="0">
                <a:latin typeface="Futura Light"/>
                <a:ea typeface="+mn-lt"/>
                <a:cs typeface="+mn-lt"/>
                <a:sym typeface="Futura"/>
              </a:rPr>
              <a:t>No AR try-on technology, no AI-powered diagnostics, no biometric integration, and basic recommendations</a:t>
            </a:r>
            <a:endParaRPr lang="en-US" b="1" dirty="0">
              <a:latin typeface="Futura Light"/>
              <a:ea typeface="+mn-lt"/>
              <a:cs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72119-71FA-53D4-ADA8-0190466ED387}"/>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7D9C6D0-D241-AA51-153E-C91F75045E83}"/>
              </a:ext>
            </a:extLst>
          </p:cNvPr>
          <p:cNvGrpSpPr/>
          <p:nvPr/>
        </p:nvGrpSpPr>
        <p:grpSpPr>
          <a:xfrm>
            <a:off x="-46846" y="9514826"/>
            <a:ext cx="18334846" cy="793709"/>
            <a:chOff x="0" y="-47625"/>
            <a:chExt cx="4828931" cy="209043"/>
          </a:xfrm>
        </p:grpSpPr>
        <p:sp>
          <p:nvSpPr>
            <p:cNvPr id="7" name="Freeform 6">
              <a:extLst>
                <a:ext uri="{FF2B5EF4-FFF2-40B4-BE49-F238E27FC236}">
                  <a16:creationId xmlns:a16="http://schemas.microsoft.com/office/drawing/2014/main" id="{EE98FA4C-CFD7-1A1B-3FA1-A8CEC5FDA695}"/>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8" name="TextBox 7">
              <a:extLst>
                <a:ext uri="{FF2B5EF4-FFF2-40B4-BE49-F238E27FC236}">
                  <a16:creationId xmlns:a16="http://schemas.microsoft.com/office/drawing/2014/main" id="{08163C08-FCFF-8820-FB50-7FD4775184B4}"/>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1" name="TextBox 49">
            <a:extLst>
              <a:ext uri="{FF2B5EF4-FFF2-40B4-BE49-F238E27FC236}">
                <a16:creationId xmlns:a16="http://schemas.microsoft.com/office/drawing/2014/main" id="{D1349024-35FE-791F-2216-3C7E53444CBF}"/>
              </a:ext>
            </a:extLst>
          </p:cNvPr>
          <p:cNvSpPr txBox="1"/>
          <p:nvPr/>
        </p:nvSpPr>
        <p:spPr>
          <a:xfrm>
            <a:off x="17510615" y="9728678"/>
            <a:ext cx="680417" cy="508985"/>
          </a:xfrm>
          <a:prstGeom prst="rect">
            <a:avLst/>
          </a:prstGeom>
        </p:spPr>
        <p:txBody>
          <a:bodyPr wrap="square" lIns="0" tIns="0" rIns="0" bIns="0" rtlCol="0" anchor="t">
            <a:spAutoFit/>
          </a:bodyPr>
          <a:lstStyle/>
          <a:p>
            <a:pPr algn="ctr">
              <a:lnSpc>
                <a:spcPts val="4340"/>
              </a:lnSpc>
              <a:spcBef>
                <a:spcPct val="0"/>
              </a:spcBef>
            </a:pPr>
            <a:r>
              <a:rPr lang="en-US" sz="3100" dirty="0">
                <a:solidFill>
                  <a:srgbClr val="FFFFFF"/>
                </a:solidFill>
                <a:latin typeface="Futura"/>
                <a:ea typeface="Futura"/>
                <a:cs typeface="Futura"/>
                <a:sym typeface="Futura"/>
              </a:rPr>
              <a:t>12</a:t>
            </a:r>
            <a:endParaRPr lang="en-US" sz="3100" dirty="0">
              <a:solidFill>
                <a:srgbClr val="FFFFFF"/>
              </a:solidFill>
              <a:latin typeface="Futura"/>
              <a:ea typeface="Futura"/>
              <a:cs typeface="Futura"/>
            </a:endParaRPr>
          </a:p>
        </p:txBody>
      </p:sp>
      <p:sp>
        <p:nvSpPr>
          <p:cNvPr id="13" name="TextBox 48">
            <a:extLst>
              <a:ext uri="{FF2B5EF4-FFF2-40B4-BE49-F238E27FC236}">
                <a16:creationId xmlns:a16="http://schemas.microsoft.com/office/drawing/2014/main" id="{1600DAA1-C5D1-2843-8730-75F60BB7493E}"/>
              </a:ext>
            </a:extLst>
          </p:cNvPr>
          <p:cNvSpPr txBox="1"/>
          <p:nvPr/>
        </p:nvSpPr>
        <p:spPr>
          <a:xfrm>
            <a:off x="1028700" y="160816"/>
            <a:ext cx="15743338" cy="1057341"/>
          </a:xfrm>
          <a:prstGeom prst="rect">
            <a:avLst/>
          </a:prstGeom>
        </p:spPr>
        <p:txBody>
          <a:bodyPr lIns="0" tIns="0" rIns="0" bIns="0" rtlCol="0" anchor="t">
            <a:spAutoFit/>
          </a:bodyPr>
          <a:lstStyle/>
          <a:p>
            <a:pPr>
              <a:lnSpc>
                <a:spcPts val="9519"/>
              </a:lnSpc>
              <a:spcBef>
                <a:spcPct val="0"/>
              </a:spcBef>
            </a:pPr>
            <a:r>
              <a:rPr lang="en-US" sz="6400">
                <a:solidFill>
                  <a:srgbClr val="000000"/>
                </a:solidFill>
                <a:latin typeface="Futura"/>
                <a:ea typeface="Futura"/>
                <a:cs typeface="Futura"/>
                <a:sym typeface="Futura"/>
              </a:rPr>
              <a:t>Brand Inspiration</a:t>
            </a:r>
          </a:p>
        </p:txBody>
      </p:sp>
      <p:sp>
        <p:nvSpPr>
          <p:cNvPr id="15" name="AutoShape 2">
            <a:extLst>
              <a:ext uri="{FF2B5EF4-FFF2-40B4-BE49-F238E27FC236}">
                <a16:creationId xmlns:a16="http://schemas.microsoft.com/office/drawing/2014/main" id="{B98325E2-C151-2F66-CD55-16F255DAE20A}"/>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40">
            <a:extLst>
              <a:ext uri="{FF2B5EF4-FFF2-40B4-BE49-F238E27FC236}">
                <a16:creationId xmlns:a16="http://schemas.microsoft.com/office/drawing/2014/main" id="{6C00DF05-820C-74FC-B14C-65B79DEB9B88}"/>
              </a:ext>
            </a:extLst>
          </p:cNvPr>
          <p:cNvSpPr txBox="1"/>
          <p:nvPr/>
        </p:nvSpPr>
        <p:spPr>
          <a:xfrm rot="16200000">
            <a:off x="-1585560" y="6420734"/>
            <a:ext cx="3977879" cy="509050"/>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6" name="AutoShape 39">
            <a:extLst>
              <a:ext uri="{FF2B5EF4-FFF2-40B4-BE49-F238E27FC236}">
                <a16:creationId xmlns:a16="http://schemas.microsoft.com/office/drawing/2014/main" id="{385B26A4-75B3-CB04-E278-464685A9572B}"/>
              </a:ext>
            </a:extLst>
          </p:cNvPr>
          <p:cNvSpPr/>
          <p:nvPr/>
        </p:nvSpPr>
        <p:spPr>
          <a:xfrm flipH="1">
            <a:off x="808236" y="4267221"/>
            <a:ext cx="0" cy="5143500"/>
          </a:xfrm>
          <a:prstGeom prst="line">
            <a:avLst/>
          </a:prstGeom>
          <a:ln w="50800" cap="flat">
            <a:solidFill>
              <a:srgbClr val="000000"/>
            </a:solidFill>
            <a:prstDash val="solid"/>
            <a:headEnd type="none" w="sm" len="sm"/>
            <a:tailEnd type="none" w="sm" len="sm"/>
          </a:ln>
        </p:spPr>
        <p:txBody>
          <a:bodyPr/>
          <a:lstStyle/>
          <a:p>
            <a:endParaRPr lang="en-US"/>
          </a:p>
        </p:txBody>
      </p:sp>
      <p:sp>
        <p:nvSpPr>
          <p:cNvPr id="19" name="Freeform 41">
            <a:extLst>
              <a:ext uri="{FF2B5EF4-FFF2-40B4-BE49-F238E27FC236}">
                <a16:creationId xmlns:a16="http://schemas.microsoft.com/office/drawing/2014/main" id="{889522A5-9D15-9860-1946-001D65B4B9B2}"/>
              </a:ext>
            </a:extLst>
          </p:cNvPr>
          <p:cNvSpPr/>
          <p:nvPr/>
        </p:nvSpPr>
        <p:spPr>
          <a:xfrm rot="16200000">
            <a:off x="157144" y="8769179"/>
            <a:ext cx="585341" cy="482731"/>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Freeform 3" descr="A red arrow with a white background&#10;&#10;AI-generated content may be incorrect.">
            <a:extLst>
              <a:ext uri="{FF2B5EF4-FFF2-40B4-BE49-F238E27FC236}">
                <a16:creationId xmlns:a16="http://schemas.microsoft.com/office/drawing/2014/main" id="{43325091-A26D-F667-88A0-EC6280CA0817}"/>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5"/>
            <a:stretch>
              <a:fillRect/>
            </a:stretch>
          </a:blipFill>
        </p:spPr>
        <p:txBody>
          <a:bodyPr/>
          <a:lstStyle/>
          <a:p>
            <a:endParaRPr lang="en-US"/>
          </a:p>
        </p:txBody>
      </p:sp>
      <p:sp>
        <p:nvSpPr>
          <p:cNvPr id="4" name="Rectangle 3">
            <a:extLst>
              <a:ext uri="{FF2B5EF4-FFF2-40B4-BE49-F238E27FC236}">
                <a16:creationId xmlns:a16="http://schemas.microsoft.com/office/drawing/2014/main" id="{A28A7109-4458-633D-BA6A-BB0802DCFBAF}"/>
              </a:ext>
            </a:extLst>
          </p:cNvPr>
          <p:cNvSpPr/>
          <p:nvPr/>
        </p:nvSpPr>
        <p:spPr>
          <a:xfrm>
            <a:off x="1029048" y="1711831"/>
            <a:ext cx="7858516" cy="373275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5245BF-8DAE-02B5-C89D-EEE4E4AB0B37}"/>
              </a:ext>
            </a:extLst>
          </p:cNvPr>
          <p:cNvSpPr/>
          <p:nvPr/>
        </p:nvSpPr>
        <p:spPr>
          <a:xfrm>
            <a:off x="1029047" y="5688844"/>
            <a:ext cx="7858516" cy="36153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File:Amazon logo.svg - Wikimedia Commons">
            <a:extLst>
              <a:ext uri="{FF2B5EF4-FFF2-40B4-BE49-F238E27FC236}">
                <a16:creationId xmlns:a16="http://schemas.microsoft.com/office/drawing/2014/main" id="{179254B1-FE97-A6A6-C72E-D55B4A9791BE}"/>
              </a:ext>
            </a:extLst>
          </p:cNvPr>
          <p:cNvPicPr>
            <a:picLocks noChangeAspect="1"/>
          </p:cNvPicPr>
          <p:nvPr/>
        </p:nvPicPr>
        <p:blipFill>
          <a:blip r:embed="rId6"/>
          <a:stretch>
            <a:fillRect/>
          </a:stretch>
        </p:blipFill>
        <p:spPr>
          <a:xfrm>
            <a:off x="6360047" y="1865271"/>
            <a:ext cx="2271463" cy="701490"/>
          </a:xfrm>
          <a:prstGeom prst="rect">
            <a:avLst/>
          </a:prstGeom>
        </p:spPr>
      </p:pic>
      <p:pic>
        <p:nvPicPr>
          <p:cNvPr id="16" name="Picture 15" descr="Sephora Logo and symbol, meaning, history, PNG, brand">
            <a:extLst>
              <a:ext uri="{FF2B5EF4-FFF2-40B4-BE49-F238E27FC236}">
                <a16:creationId xmlns:a16="http://schemas.microsoft.com/office/drawing/2014/main" id="{F6A8630B-9541-65CB-B5E0-DAE63AD65CF2}"/>
              </a:ext>
            </a:extLst>
          </p:cNvPr>
          <p:cNvPicPr>
            <a:picLocks noChangeAspect="1"/>
          </p:cNvPicPr>
          <p:nvPr/>
        </p:nvPicPr>
        <p:blipFill>
          <a:blip r:embed="rId7"/>
          <a:stretch>
            <a:fillRect/>
          </a:stretch>
        </p:blipFill>
        <p:spPr>
          <a:xfrm>
            <a:off x="6633634" y="5794713"/>
            <a:ext cx="2257818" cy="1276872"/>
          </a:xfrm>
          <a:prstGeom prst="rect">
            <a:avLst/>
          </a:prstGeom>
        </p:spPr>
      </p:pic>
      <p:sp>
        <p:nvSpPr>
          <p:cNvPr id="20" name="Rectangle 19">
            <a:extLst>
              <a:ext uri="{FF2B5EF4-FFF2-40B4-BE49-F238E27FC236}">
                <a16:creationId xmlns:a16="http://schemas.microsoft.com/office/drawing/2014/main" id="{3620DB70-1BB3-E381-95F0-D981F52425DF}"/>
              </a:ext>
            </a:extLst>
          </p:cNvPr>
          <p:cNvSpPr/>
          <p:nvPr/>
        </p:nvSpPr>
        <p:spPr>
          <a:xfrm>
            <a:off x="9578060" y="5688843"/>
            <a:ext cx="7858516" cy="361532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6CF0683-9D65-6A4E-A2D0-D24C7CA91F6F}"/>
              </a:ext>
            </a:extLst>
          </p:cNvPr>
          <p:cNvSpPr/>
          <p:nvPr/>
        </p:nvSpPr>
        <p:spPr>
          <a:xfrm>
            <a:off x="9585889" y="1704000"/>
            <a:ext cx="7858516" cy="374058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Starbucks - Wikipedia">
            <a:extLst>
              <a:ext uri="{FF2B5EF4-FFF2-40B4-BE49-F238E27FC236}">
                <a16:creationId xmlns:a16="http://schemas.microsoft.com/office/drawing/2014/main" id="{E8F86FEA-00C2-7714-A218-1EDB66BFB76C}"/>
              </a:ext>
            </a:extLst>
          </p:cNvPr>
          <p:cNvPicPr>
            <a:picLocks noChangeAspect="1"/>
          </p:cNvPicPr>
          <p:nvPr/>
        </p:nvPicPr>
        <p:blipFill>
          <a:blip r:embed="rId8"/>
          <a:stretch>
            <a:fillRect/>
          </a:stretch>
        </p:blipFill>
        <p:spPr>
          <a:xfrm>
            <a:off x="16194141" y="1775128"/>
            <a:ext cx="1159991" cy="1179164"/>
          </a:xfrm>
          <a:prstGeom prst="rect">
            <a:avLst/>
          </a:prstGeom>
        </p:spPr>
      </p:pic>
      <p:pic>
        <p:nvPicPr>
          <p:cNvPr id="24" name="Picture 23" descr="2+ Thousand Apple Logo Transparent Royalty-Free Images, Stock Photos &amp;  Pictures | Shutterstock">
            <a:extLst>
              <a:ext uri="{FF2B5EF4-FFF2-40B4-BE49-F238E27FC236}">
                <a16:creationId xmlns:a16="http://schemas.microsoft.com/office/drawing/2014/main" id="{92648B2C-8BF5-EC75-1D6A-5F2A1136ACE7}"/>
              </a:ext>
            </a:extLst>
          </p:cNvPr>
          <p:cNvPicPr>
            <a:picLocks noChangeAspect="1"/>
          </p:cNvPicPr>
          <p:nvPr/>
        </p:nvPicPr>
        <p:blipFill>
          <a:blip r:embed="rId9"/>
          <a:srcRect t="-7000" b="-4233"/>
          <a:stretch>
            <a:fillRect/>
          </a:stretch>
        </p:blipFill>
        <p:spPr>
          <a:xfrm>
            <a:off x="15250244" y="5747751"/>
            <a:ext cx="1925835" cy="665997"/>
          </a:xfrm>
          <a:prstGeom prst="rect">
            <a:avLst/>
          </a:prstGeom>
        </p:spPr>
      </p:pic>
      <p:sp>
        <p:nvSpPr>
          <p:cNvPr id="27" name="TextBox 26">
            <a:extLst>
              <a:ext uri="{FF2B5EF4-FFF2-40B4-BE49-F238E27FC236}">
                <a16:creationId xmlns:a16="http://schemas.microsoft.com/office/drawing/2014/main" id="{57773E90-B08D-9CBF-3B92-17EE0536B930}"/>
              </a:ext>
            </a:extLst>
          </p:cNvPr>
          <p:cNvSpPr txBox="1"/>
          <p:nvPr/>
        </p:nvSpPr>
        <p:spPr>
          <a:xfrm>
            <a:off x="1258866" y="5791722"/>
            <a:ext cx="587470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ea typeface="+mn-lt"/>
                <a:cs typeface="+mn-lt"/>
              </a:rPr>
              <a:t>Personalized Experience Leader</a:t>
            </a:r>
            <a:endParaRPr lang="en-US" b="1">
              <a:ea typeface="Calibri"/>
              <a:cs typeface="Calibri"/>
            </a:endParaRPr>
          </a:p>
        </p:txBody>
      </p:sp>
      <p:sp>
        <p:nvSpPr>
          <p:cNvPr id="28" name="TextBox 27">
            <a:extLst>
              <a:ext uri="{FF2B5EF4-FFF2-40B4-BE49-F238E27FC236}">
                <a16:creationId xmlns:a16="http://schemas.microsoft.com/office/drawing/2014/main" id="{8B9FB805-6EB2-B408-4D02-A82E741809B2}"/>
              </a:ext>
            </a:extLst>
          </p:cNvPr>
          <p:cNvSpPr txBox="1"/>
          <p:nvPr/>
        </p:nvSpPr>
        <p:spPr>
          <a:xfrm>
            <a:off x="1251036" y="6183160"/>
            <a:ext cx="5874706" cy="987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100" err="1">
                <a:latin typeface="Futura Light"/>
                <a:ea typeface="+mn-lt"/>
                <a:cs typeface="+mn-lt"/>
              </a:rPr>
              <a:t>ColorIQ</a:t>
            </a:r>
            <a:r>
              <a:rPr lang="en-US" sz="2100">
                <a:latin typeface="Futura Light"/>
                <a:ea typeface="+mn-lt"/>
                <a:cs typeface="+mn-lt"/>
              </a:rPr>
              <a:t> technology provides personalized foundation matching across skin tones</a:t>
            </a:r>
            <a:endParaRPr lang="en-US" sz="2100">
              <a:latin typeface="Futura Light"/>
            </a:endParaRPr>
          </a:p>
        </p:txBody>
      </p:sp>
      <p:sp>
        <p:nvSpPr>
          <p:cNvPr id="30" name="TextBox 29">
            <a:extLst>
              <a:ext uri="{FF2B5EF4-FFF2-40B4-BE49-F238E27FC236}">
                <a16:creationId xmlns:a16="http://schemas.microsoft.com/office/drawing/2014/main" id="{E3AD78BF-BCE1-01FD-E63B-A3599C75295A}"/>
              </a:ext>
            </a:extLst>
          </p:cNvPr>
          <p:cNvSpPr txBox="1"/>
          <p:nvPr/>
        </p:nvSpPr>
        <p:spPr>
          <a:xfrm>
            <a:off x="1251035" y="7169584"/>
            <a:ext cx="763617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100">
                <a:latin typeface="Futura Light"/>
                <a:ea typeface="+mn-lt"/>
                <a:cs typeface="+mn-lt"/>
              </a:rPr>
              <a:t>AR Virtual Artist tool enables try-before-buy for makeup products</a:t>
            </a:r>
            <a:endParaRPr lang="en-US">
              <a:ea typeface="Calibri"/>
              <a:cs typeface="Calibri"/>
            </a:endParaRPr>
          </a:p>
          <a:p>
            <a:pPr marL="285750" indent="-285750">
              <a:lnSpc>
                <a:spcPct val="150000"/>
              </a:lnSpc>
              <a:buFont typeface="Arial,Sans-Serif"/>
              <a:buChar char="•"/>
            </a:pPr>
            <a:r>
              <a:rPr lang="en-US" sz="2100">
                <a:latin typeface="Futura Light"/>
                <a:ea typeface="+mn-lt"/>
                <a:cs typeface="+mn-lt"/>
              </a:rPr>
              <a:t>Beauty Insider program integrates personalized product recommendations with omnichannel shopping</a:t>
            </a:r>
          </a:p>
          <a:p>
            <a:pPr marL="285750" indent="-285750">
              <a:buFont typeface="Arial,Sans-Serif"/>
              <a:buChar char="•"/>
            </a:pPr>
            <a:r>
              <a:rPr lang="en-US" sz="2100">
                <a:latin typeface="Futura Light"/>
                <a:ea typeface="+mn-lt"/>
                <a:cs typeface="+mn-lt"/>
              </a:rPr>
              <a:t>Lacks deep biometric integration or community features beyond transactional benefits</a:t>
            </a:r>
            <a:endParaRPr lang="en-US" sz="2100">
              <a:latin typeface="Futura Light"/>
            </a:endParaRPr>
          </a:p>
        </p:txBody>
      </p:sp>
      <p:sp>
        <p:nvSpPr>
          <p:cNvPr id="31" name="TextBox 30">
            <a:extLst>
              <a:ext uri="{FF2B5EF4-FFF2-40B4-BE49-F238E27FC236}">
                <a16:creationId xmlns:a16="http://schemas.microsoft.com/office/drawing/2014/main" id="{28012C26-BE72-A088-0031-319641254782}"/>
              </a:ext>
            </a:extLst>
          </p:cNvPr>
          <p:cNvSpPr txBox="1"/>
          <p:nvPr/>
        </p:nvSpPr>
        <p:spPr>
          <a:xfrm>
            <a:off x="1258865" y="1736421"/>
            <a:ext cx="5060515" cy="869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ea typeface="+mn-lt"/>
                <a:cs typeface="+mn-lt"/>
              </a:rPr>
              <a:t>Operational Efficiency </a:t>
            </a:r>
            <a:endParaRPr lang="en-US" b="1">
              <a:ea typeface="+mn-lt"/>
              <a:cs typeface="+mn-lt"/>
            </a:endParaRPr>
          </a:p>
          <a:p>
            <a:r>
              <a:rPr lang="en-US" sz="2500" b="1">
                <a:ea typeface="+mn-lt"/>
                <a:cs typeface="+mn-lt"/>
              </a:rPr>
              <a:t>&amp; Data Utilization Leader</a:t>
            </a:r>
            <a:endParaRPr lang="en-US" b="1">
              <a:ea typeface="+mn-lt"/>
              <a:cs typeface="+mn-lt"/>
            </a:endParaRPr>
          </a:p>
        </p:txBody>
      </p:sp>
      <p:sp>
        <p:nvSpPr>
          <p:cNvPr id="32" name="TextBox 31">
            <a:extLst>
              <a:ext uri="{FF2B5EF4-FFF2-40B4-BE49-F238E27FC236}">
                <a16:creationId xmlns:a16="http://schemas.microsoft.com/office/drawing/2014/main" id="{1EB82E84-9F93-8181-25AF-DF01B905484D}"/>
              </a:ext>
            </a:extLst>
          </p:cNvPr>
          <p:cNvSpPr txBox="1"/>
          <p:nvPr/>
        </p:nvSpPr>
        <p:spPr>
          <a:xfrm>
            <a:off x="1251035" y="2519296"/>
            <a:ext cx="7690979" cy="27917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000">
                <a:latin typeface="Futura Light"/>
                <a:ea typeface="+mn-lt"/>
                <a:cs typeface="+mn-lt"/>
              </a:rPr>
              <a:t>World-class supply chain efficiency with predictive analytics for demand forecasting </a:t>
            </a:r>
          </a:p>
          <a:p>
            <a:pPr marL="285750" indent="-285750">
              <a:lnSpc>
                <a:spcPct val="150000"/>
              </a:lnSpc>
              <a:buFont typeface="Arial"/>
              <a:buChar char="•"/>
            </a:pPr>
            <a:r>
              <a:rPr lang="en-US" sz="2000">
                <a:latin typeface="Futura Light"/>
                <a:ea typeface="+mn-lt"/>
                <a:cs typeface="+mn-lt"/>
              </a:rPr>
              <a:t>Customer data utilization creates highly accurate product recommendations </a:t>
            </a:r>
          </a:p>
          <a:p>
            <a:pPr marL="285750" indent="-285750">
              <a:lnSpc>
                <a:spcPct val="150000"/>
              </a:lnSpc>
              <a:buFont typeface="Arial"/>
              <a:buChar char="•"/>
            </a:pPr>
            <a:r>
              <a:rPr lang="en-US" sz="2000">
                <a:latin typeface="Futura Light"/>
                <a:ea typeface="+mn-lt"/>
                <a:cs typeface="+mn-lt"/>
              </a:rPr>
              <a:t>Real-time inventory management across distribution centers </a:t>
            </a:r>
          </a:p>
          <a:p>
            <a:pPr marL="285750" indent="-285750">
              <a:lnSpc>
                <a:spcPct val="150000"/>
              </a:lnSpc>
              <a:buFont typeface="Arial"/>
              <a:buChar char="•"/>
            </a:pPr>
            <a:r>
              <a:rPr lang="en-US" sz="2000">
                <a:latin typeface="Futura Light"/>
                <a:ea typeface="+mn-lt"/>
                <a:cs typeface="+mn-lt"/>
              </a:rPr>
              <a:t>One-click purchasing and seamless checkout experience</a:t>
            </a:r>
            <a:endParaRPr lang="en-US" sz="2000">
              <a:latin typeface="Futura Light"/>
            </a:endParaRPr>
          </a:p>
        </p:txBody>
      </p:sp>
      <p:sp>
        <p:nvSpPr>
          <p:cNvPr id="33" name="TextBox 32">
            <a:extLst>
              <a:ext uri="{FF2B5EF4-FFF2-40B4-BE49-F238E27FC236}">
                <a16:creationId xmlns:a16="http://schemas.microsoft.com/office/drawing/2014/main" id="{06EEC487-A011-E8C7-2934-6C31E420612B}"/>
              </a:ext>
            </a:extLst>
          </p:cNvPr>
          <p:cNvSpPr txBox="1"/>
          <p:nvPr/>
        </p:nvSpPr>
        <p:spPr>
          <a:xfrm>
            <a:off x="9753078" y="1775565"/>
            <a:ext cx="5874706"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ea typeface="+mn-lt"/>
                <a:cs typeface="+mn-lt"/>
              </a:rPr>
              <a:t>Loyalty Program Strength Leader</a:t>
            </a:r>
            <a:endParaRPr lang="en-US" b="1">
              <a:ea typeface="+mn-lt"/>
              <a:cs typeface="+mn-lt"/>
            </a:endParaRPr>
          </a:p>
        </p:txBody>
      </p:sp>
      <p:sp>
        <p:nvSpPr>
          <p:cNvPr id="34" name="TextBox 33">
            <a:extLst>
              <a:ext uri="{FF2B5EF4-FFF2-40B4-BE49-F238E27FC236}">
                <a16:creationId xmlns:a16="http://schemas.microsoft.com/office/drawing/2014/main" id="{1C7575A4-F7D4-F1ED-CA19-2BBBD36F292D}"/>
              </a:ext>
            </a:extLst>
          </p:cNvPr>
          <p:cNvSpPr txBox="1"/>
          <p:nvPr/>
        </p:nvSpPr>
        <p:spPr>
          <a:xfrm>
            <a:off x="9768733" y="2213973"/>
            <a:ext cx="6454034" cy="987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100" dirty="0">
                <a:latin typeface="Futura Light"/>
                <a:ea typeface="+mn-lt"/>
                <a:cs typeface="+mn-lt"/>
              </a:rPr>
              <a:t>Gamified mobile rewards with personalized offers, star system driving visits, and order-ahead integration </a:t>
            </a:r>
            <a:endParaRPr lang="en-US" dirty="0">
              <a:latin typeface="Futura Light"/>
              <a:ea typeface="+mn-lt"/>
              <a:cs typeface="+mn-lt"/>
            </a:endParaRPr>
          </a:p>
        </p:txBody>
      </p:sp>
      <p:sp>
        <p:nvSpPr>
          <p:cNvPr id="36" name="TextBox 35">
            <a:extLst>
              <a:ext uri="{FF2B5EF4-FFF2-40B4-BE49-F238E27FC236}">
                <a16:creationId xmlns:a16="http://schemas.microsoft.com/office/drawing/2014/main" id="{D57A7417-04BE-41B8-9364-E97EFD57E79C}"/>
              </a:ext>
            </a:extLst>
          </p:cNvPr>
          <p:cNvSpPr txBox="1"/>
          <p:nvPr/>
        </p:nvSpPr>
        <p:spPr>
          <a:xfrm>
            <a:off x="9760903" y="3239542"/>
            <a:ext cx="7557890" cy="20389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Sans-Serif"/>
              <a:buChar char="•"/>
            </a:pPr>
            <a:r>
              <a:rPr lang="en-US" sz="2100" dirty="0">
                <a:latin typeface="Futura Light"/>
                <a:ea typeface="+mn-lt"/>
                <a:cs typeface="+mn-lt"/>
              </a:rPr>
              <a:t>Rewards members show higher lifetime value through increased mobile orders and repeat purchases</a:t>
            </a:r>
          </a:p>
          <a:p>
            <a:pPr marL="285750" indent="-285750">
              <a:lnSpc>
                <a:spcPct val="150000"/>
              </a:lnSpc>
              <a:buFont typeface="Arial,Sans-Serif"/>
              <a:buChar char="•"/>
            </a:pPr>
            <a:r>
              <a:rPr lang="en-US" sz="2100" dirty="0">
                <a:latin typeface="Futura Light"/>
                <a:ea typeface="+mn-lt"/>
                <a:cs typeface="+mn-lt"/>
              </a:rPr>
              <a:t>Mobile-first approach reduces friction by integrating digital convenience with physical stores</a:t>
            </a:r>
            <a:endParaRPr lang="en-US" dirty="0"/>
          </a:p>
        </p:txBody>
      </p:sp>
      <p:sp>
        <p:nvSpPr>
          <p:cNvPr id="38" name="TextBox 37">
            <a:extLst>
              <a:ext uri="{FF2B5EF4-FFF2-40B4-BE49-F238E27FC236}">
                <a16:creationId xmlns:a16="http://schemas.microsoft.com/office/drawing/2014/main" id="{104EA433-D818-4AB8-B2B8-072A365ADAB3}"/>
              </a:ext>
            </a:extLst>
          </p:cNvPr>
          <p:cNvSpPr txBox="1"/>
          <p:nvPr/>
        </p:nvSpPr>
        <p:spPr>
          <a:xfrm>
            <a:off x="9706100" y="6378877"/>
            <a:ext cx="7737953" cy="2926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Sans-Serif"/>
              <a:buChar char="•"/>
            </a:pPr>
            <a:r>
              <a:rPr lang="en-US" sz="2100" dirty="0">
                <a:latin typeface="Futura Light"/>
                <a:ea typeface="+mn-lt"/>
                <a:cs typeface="+mn-lt"/>
              </a:rPr>
              <a:t>Retail + digital synergy with in-store personalization mirroring online experience across unified ecosystem </a:t>
            </a:r>
          </a:p>
          <a:p>
            <a:pPr marL="285750" indent="-285750">
              <a:lnSpc>
                <a:spcPct val="150000"/>
              </a:lnSpc>
              <a:buFont typeface="Arial,Sans-Serif"/>
              <a:buChar char="•"/>
            </a:pPr>
            <a:r>
              <a:rPr lang="en-US" sz="2100" dirty="0">
                <a:latin typeface="Futura Light"/>
                <a:ea typeface="+mn-lt"/>
                <a:cs typeface="+mn-lt"/>
              </a:rPr>
              <a:t>Community spaces and cultural moments via Genius Bar sessions and product launches driving loyalty beyond transactions</a:t>
            </a:r>
          </a:p>
          <a:p>
            <a:pPr marL="285750" indent="-285750">
              <a:lnSpc>
                <a:spcPct val="150000"/>
              </a:lnSpc>
              <a:buFont typeface="Arial,Sans-Serif"/>
              <a:buChar char="•"/>
            </a:pPr>
            <a:r>
              <a:rPr lang="en-US" sz="2100" dirty="0">
                <a:latin typeface="Futura Light"/>
                <a:ea typeface="+mn-lt"/>
                <a:cs typeface="+mn-lt"/>
              </a:rPr>
              <a:t>Product launches create cultural moments generating anticipation and ecosystem lock-in </a:t>
            </a:r>
          </a:p>
        </p:txBody>
      </p:sp>
      <p:sp>
        <p:nvSpPr>
          <p:cNvPr id="40" name="TextBox 39">
            <a:extLst>
              <a:ext uri="{FF2B5EF4-FFF2-40B4-BE49-F238E27FC236}">
                <a16:creationId xmlns:a16="http://schemas.microsoft.com/office/drawing/2014/main" id="{D71977F9-E015-3AD3-1041-6D87FB015614}"/>
              </a:ext>
            </a:extLst>
          </p:cNvPr>
          <p:cNvSpPr txBox="1"/>
          <p:nvPr/>
        </p:nvSpPr>
        <p:spPr>
          <a:xfrm>
            <a:off x="9702278" y="5650977"/>
            <a:ext cx="501284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ea typeface="+mn-lt"/>
                <a:cs typeface="+mn-lt"/>
              </a:rPr>
              <a:t>Community Integration &amp; Omnichannel Excellence Leader</a:t>
            </a:r>
            <a:endParaRPr lang="en-US" b="1">
              <a:ea typeface="+mn-lt"/>
              <a:cs typeface="+mn-lt"/>
            </a:endParaRPr>
          </a:p>
        </p:txBody>
      </p:sp>
    </p:spTree>
    <p:extLst>
      <p:ext uri="{BB962C8B-B14F-4D97-AF65-F5344CB8AC3E}">
        <p14:creationId xmlns:p14="http://schemas.microsoft.com/office/powerpoint/2010/main" val="1043198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33658" y="1460412"/>
            <a:ext cx="15731855" cy="510076"/>
          </a:xfrm>
          <a:prstGeom prst="rect">
            <a:avLst/>
          </a:prstGeom>
        </p:spPr>
        <p:txBody>
          <a:bodyPr wrap="square" lIns="0" tIns="0" rIns="0" bIns="0" rtlCol="0" anchor="t">
            <a:spAutoFit/>
          </a:bodyPr>
          <a:lstStyle/>
          <a:p>
            <a:pPr algn="ctr">
              <a:lnSpc>
                <a:spcPts val="4340"/>
              </a:lnSpc>
              <a:spcBef>
                <a:spcPct val="0"/>
              </a:spcBef>
            </a:pPr>
            <a:r>
              <a:rPr lang="en-US" sz="3100" i="1" dirty="0">
                <a:solidFill>
                  <a:srgbClr val="D61F17"/>
                </a:solidFill>
                <a:latin typeface="Futura"/>
                <a:ea typeface="Futura"/>
                <a:cs typeface="Futura"/>
                <a:sym typeface="Futura"/>
              </a:rPr>
              <a:t>The Nike Hub will be the cornerstone of the new digital strategy.</a:t>
            </a:r>
          </a:p>
        </p:txBody>
      </p:sp>
      <p:pic>
        <p:nvPicPr>
          <p:cNvPr id="4" name="Picture 4"/>
          <p:cNvPicPr>
            <a:picLocks noChangeAspect="1"/>
          </p:cNvPicPr>
          <p:nvPr/>
        </p:nvPicPr>
        <p:blipFill>
          <a:blip r:embed="rId3"/>
          <a:srcRect l="8372" t="7139" r="8593" b="6362"/>
          <a:stretch>
            <a:fillRect/>
          </a:stretch>
        </p:blipFill>
        <p:spPr>
          <a:xfrm>
            <a:off x="8766627" y="2374345"/>
            <a:ext cx="8546988" cy="6533264"/>
          </a:xfrm>
          <a:prstGeom prst="rect">
            <a:avLst/>
          </a:prstGeom>
          <a:ln w="28575">
            <a:solidFill>
              <a:srgbClr val="C00000"/>
            </a:solidFill>
          </a:ln>
        </p:spPr>
      </p:pic>
      <p:grpSp>
        <p:nvGrpSpPr>
          <p:cNvPr id="8" name="Group 7">
            <a:extLst>
              <a:ext uri="{FF2B5EF4-FFF2-40B4-BE49-F238E27FC236}">
                <a16:creationId xmlns:a16="http://schemas.microsoft.com/office/drawing/2014/main" id="{A5F01815-E139-CBFE-2725-9C59F890DF59}"/>
              </a:ext>
            </a:extLst>
          </p:cNvPr>
          <p:cNvGrpSpPr/>
          <p:nvPr/>
        </p:nvGrpSpPr>
        <p:grpSpPr>
          <a:xfrm>
            <a:off x="-46846" y="9514826"/>
            <a:ext cx="18334846" cy="793709"/>
            <a:chOff x="0" y="-47625"/>
            <a:chExt cx="4828931" cy="209043"/>
          </a:xfrm>
        </p:grpSpPr>
        <p:sp>
          <p:nvSpPr>
            <p:cNvPr id="6" name="Freeform 6">
              <a:extLst>
                <a:ext uri="{FF2B5EF4-FFF2-40B4-BE49-F238E27FC236}">
                  <a16:creationId xmlns:a16="http://schemas.microsoft.com/office/drawing/2014/main" id="{6A9B0325-0E7B-ED05-272F-8EC482D18508}"/>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7" name="TextBox 6">
              <a:extLst>
                <a:ext uri="{FF2B5EF4-FFF2-40B4-BE49-F238E27FC236}">
                  <a16:creationId xmlns:a16="http://schemas.microsoft.com/office/drawing/2014/main" id="{B739A5A4-4675-50D6-E0D2-3C03A9F126D2}"/>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9" name="TextBox 49">
            <a:extLst>
              <a:ext uri="{FF2B5EF4-FFF2-40B4-BE49-F238E27FC236}">
                <a16:creationId xmlns:a16="http://schemas.microsoft.com/office/drawing/2014/main" id="{1318464D-DD70-0B0E-4E3B-FD4D98BE75B8}"/>
              </a:ext>
            </a:extLst>
          </p:cNvPr>
          <p:cNvSpPr txBox="1"/>
          <p:nvPr/>
        </p:nvSpPr>
        <p:spPr>
          <a:xfrm>
            <a:off x="17510615" y="9728678"/>
            <a:ext cx="680417" cy="508985"/>
          </a:xfrm>
          <a:prstGeom prst="rect">
            <a:avLst/>
          </a:prstGeom>
        </p:spPr>
        <p:txBody>
          <a:bodyPr wrap="square" lIns="0" tIns="0" rIns="0" bIns="0" rtlCol="0" anchor="t">
            <a:spAutoFit/>
          </a:bodyPr>
          <a:lstStyle/>
          <a:p>
            <a:pPr algn="ctr">
              <a:lnSpc>
                <a:spcPts val="4340"/>
              </a:lnSpc>
              <a:spcBef>
                <a:spcPct val="0"/>
              </a:spcBef>
            </a:pPr>
            <a:r>
              <a:rPr lang="en-US" sz="3100" dirty="0">
                <a:solidFill>
                  <a:srgbClr val="FFFFFF"/>
                </a:solidFill>
                <a:latin typeface="Futura"/>
                <a:ea typeface="Futura"/>
                <a:cs typeface="Futura"/>
                <a:sym typeface="Futura"/>
              </a:rPr>
              <a:t>13</a:t>
            </a:r>
            <a:endParaRPr lang="en-US" sz="3100" dirty="0">
              <a:solidFill>
                <a:srgbClr val="FFFFFF"/>
              </a:solidFill>
              <a:latin typeface="Futura"/>
              <a:ea typeface="Futura"/>
              <a:cs typeface="Futura"/>
            </a:endParaRPr>
          </a:p>
        </p:txBody>
      </p:sp>
      <p:sp>
        <p:nvSpPr>
          <p:cNvPr id="11" name="TextBox 48">
            <a:extLst>
              <a:ext uri="{FF2B5EF4-FFF2-40B4-BE49-F238E27FC236}">
                <a16:creationId xmlns:a16="http://schemas.microsoft.com/office/drawing/2014/main" id="{3E8A8BF8-7115-3C17-CBDB-5204DBF5BE2D}"/>
              </a:ext>
            </a:extLst>
          </p:cNvPr>
          <p:cNvSpPr txBox="1"/>
          <p:nvPr/>
        </p:nvSpPr>
        <p:spPr>
          <a:xfrm>
            <a:off x="1028700" y="160816"/>
            <a:ext cx="15743338" cy="1115434"/>
          </a:xfrm>
          <a:prstGeom prst="rect">
            <a:avLst/>
          </a:prstGeom>
        </p:spPr>
        <p:txBody>
          <a:bodyPr lIns="0" tIns="0" rIns="0" bIns="0" rtlCol="0" anchor="t">
            <a:spAutoFit/>
          </a:bodyPr>
          <a:lstStyle/>
          <a:p>
            <a:pPr>
              <a:lnSpc>
                <a:spcPts val="9519"/>
              </a:lnSpc>
              <a:spcBef>
                <a:spcPct val="0"/>
              </a:spcBef>
            </a:pPr>
            <a:r>
              <a:rPr lang="en-US" sz="6400">
                <a:solidFill>
                  <a:srgbClr val="000000"/>
                </a:solidFill>
                <a:latin typeface="Futura"/>
                <a:sym typeface="Futura"/>
              </a:rPr>
              <a:t>Deep Dive: The Nike Hub Ecosystem</a:t>
            </a:r>
            <a:endParaRPr lang="en-US"/>
          </a:p>
        </p:txBody>
      </p:sp>
      <p:sp>
        <p:nvSpPr>
          <p:cNvPr id="13" name="AutoShape 2">
            <a:extLst>
              <a:ext uri="{FF2B5EF4-FFF2-40B4-BE49-F238E27FC236}">
                <a16:creationId xmlns:a16="http://schemas.microsoft.com/office/drawing/2014/main" id="{43CD557E-95E1-B1FB-EAB6-FC1142D94913}"/>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15" name="TextBox 40">
            <a:extLst>
              <a:ext uri="{FF2B5EF4-FFF2-40B4-BE49-F238E27FC236}">
                <a16:creationId xmlns:a16="http://schemas.microsoft.com/office/drawing/2014/main" id="{181C1AE4-3F7C-4175-4547-69C213039582}"/>
              </a:ext>
            </a:extLst>
          </p:cNvPr>
          <p:cNvSpPr txBox="1"/>
          <p:nvPr/>
        </p:nvSpPr>
        <p:spPr>
          <a:xfrm rot="16200000">
            <a:off x="-1585560" y="6420734"/>
            <a:ext cx="3977879" cy="509050"/>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17" name="AutoShape 39">
            <a:extLst>
              <a:ext uri="{FF2B5EF4-FFF2-40B4-BE49-F238E27FC236}">
                <a16:creationId xmlns:a16="http://schemas.microsoft.com/office/drawing/2014/main" id="{23F3DBFF-7A47-B915-B99F-597BE48A20A4}"/>
              </a:ext>
            </a:extLst>
          </p:cNvPr>
          <p:cNvSpPr/>
          <p:nvPr/>
        </p:nvSpPr>
        <p:spPr>
          <a:xfrm flipH="1">
            <a:off x="808236" y="4267221"/>
            <a:ext cx="0" cy="5143500"/>
          </a:xfrm>
          <a:prstGeom prst="line">
            <a:avLst/>
          </a:prstGeom>
          <a:ln w="50800" cap="flat">
            <a:solidFill>
              <a:srgbClr val="000000"/>
            </a:solidFill>
            <a:prstDash val="solid"/>
            <a:headEnd type="none" w="sm" len="sm"/>
            <a:tailEnd type="none" w="sm" len="sm"/>
          </a:ln>
        </p:spPr>
        <p:txBody>
          <a:bodyPr/>
          <a:lstStyle/>
          <a:p>
            <a:endParaRPr lang="en-US"/>
          </a:p>
        </p:txBody>
      </p:sp>
      <p:sp>
        <p:nvSpPr>
          <p:cNvPr id="19" name="Freeform 41">
            <a:extLst>
              <a:ext uri="{FF2B5EF4-FFF2-40B4-BE49-F238E27FC236}">
                <a16:creationId xmlns:a16="http://schemas.microsoft.com/office/drawing/2014/main" id="{9D74ACCB-00BC-FD61-9CC1-F7DC30772886}"/>
              </a:ext>
            </a:extLst>
          </p:cNvPr>
          <p:cNvSpPr/>
          <p:nvPr/>
        </p:nvSpPr>
        <p:spPr>
          <a:xfrm rot="16200000">
            <a:off x="157144" y="8769179"/>
            <a:ext cx="585341" cy="482731"/>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3" descr="A red arrow with a white background&#10;&#10;AI-generated content may be incorrect.">
            <a:extLst>
              <a:ext uri="{FF2B5EF4-FFF2-40B4-BE49-F238E27FC236}">
                <a16:creationId xmlns:a16="http://schemas.microsoft.com/office/drawing/2014/main" id="{E0AD7D1C-4DE0-3A85-C15D-885C87BD39CE}"/>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6"/>
            <a:stretch>
              <a:fillRect/>
            </a:stretch>
          </a:blipFill>
        </p:spPr>
        <p:txBody>
          <a:bodyPr/>
          <a:lstStyle/>
          <a:p>
            <a:endParaRPr lang="en-US"/>
          </a:p>
        </p:txBody>
      </p:sp>
      <p:sp>
        <p:nvSpPr>
          <p:cNvPr id="5" name="TextBox 5">
            <a:extLst>
              <a:ext uri="{FF2B5EF4-FFF2-40B4-BE49-F238E27FC236}">
                <a16:creationId xmlns:a16="http://schemas.microsoft.com/office/drawing/2014/main" id="{9EA21BFA-84AC-1C94-1930-7237CD47F6AB}"/>
              </a:ext>
            </a:extLst>
          </p:cNvPr>
          <p:cNvSpPr txBox="1"/>
          <p:nvPr/>
        </p:nvSpPr>
        <p:spPr>
          <a:xfrm>
            <a:off x="1242992" y="2118621"/>
            <a:ext cx="6227564" cy="511294"/>
          </a:xfrm>
          <a:prstGeom prst="rect">
            <a:avLst/>
          </a:prstGeom>
        </p:spPr>
        <p:txBody>
          <a:bodyPr wrap="square" lIns="0" tIns="0" rIns="0" bIns="0" rtlCol="0" anchor="t">
            <a:spAutoFit/>
          </a:bodyPr>
          <a:lstStyle/>
          <a:p>
            <a:pPr>
              <a:lnSpc>
                <a:spcPts val="4340"/>
              </a:lnSpc>
              <a:spcBef>
                <a:spcPct val="0"/>
              </a:spcBef>
            </a:pPr>
            <a:r>
              <a:rPr lang="en-US" sz="3100">
                <a:solidFill>
                  <a:srgbClr val="D61F17"/>
                </a:solidFill>
                <a:latin typeface="Futura"/>
                <a:sym typeface="Futura"/>
              </a:rPr>
              <a:t>Personalization Core (66.7%)</a:t>
            </a:r>
            <a:endParaRPr lang="en-US">
              <a:ea typeface="Calibri"/>
              <a:cs typeface="Calibri"/>
            </a:endParaRPr>
          </a:p>
        </p:txBody>
      </p:sp>
      <p:sp>
        <p:nvSpPr>
          <p:cNvPr id="20" name="TextBox 19">
            <a:extLst>
              <a:ext uri="{FF2B5EF4-FFF2-40B4-BE49-F238E27FC236}">
                <a16:creationId xmlns:a16="http://schemas.microsoft.com/office/drawing/2014/main" id="{FB48A535-23E6-214C-12C1-25F61FFA9EE9}"/>
              </a:ext>
            </a:extLst>
          </p:cNvPr>
          <p:cNvSpPr txBox="1"/>
          <p:nvPr/>
        </p:nvSpPr>
        <p:spPr>
          <a:xfrm>
            <a:off x="1251335" y="2799769"/>
            <a:ext cx="6962989" cy="1476047"/>
          </a:xfrm>
          <a:prstGeom prst="rect">
            <a:avLst/>
          </a:prstGeom>
        </p:spPr>
        <p:txBody>
          <a:bodyPr wrap="square" lIns="0" tIns="0" rIns="0" bIns="0" rtlCol="0" anchor="t">
            <a:spAutoFit/>
          </a:bodyPr>
          <a:lstStyle/>
          <a:p>
            <a:pPr>
              <a:lnSpc>
                <a:spcPts val="2794"/>
              </a:lnSpc>
            </a:pPr>
            <a:r>
              <a:rPr lang="en-US" sz="2500" b="1" spc="-52" dirty="0">
                <a:solidFill>
                  <a:srgbClr val="000000"/>
                </a:solidFill>
                <a:ea typeface="+mn-lt"/>
                <a:cs typeface="+mn-lt"/>
                <a:sym typeface="Futura"/>
              </a:rPr>
              <a:t>AI-powered foundation delivering individualized experiences </a:t>
            </a:r>
            <a:r>
              <a:rPr lang="en-US" sz="2500" spc="-52" dirty="0">
                <a:solidFill>
                  <a:srgbClr val="000000"/>
                </a:solidFill>
                <a:latin typeface="Futura Light"/>
                <a:ea typeface="+mn-lt"/>
                <a:cs typeface="+mn-lt"/>
              </a:rPr>
              <a:t>based on purchase history and activity data; customized training content for individual fitness goals and dynamic homepage personalization</a:t>
            </a:r>
            <a:endParaRPr lang="en-US" b="1" dirty="0">
              <a:solidFill>
                <a:srgbClr val="000000"/>
              </a:solidFill>
              <a:latin typeface="Calibri"/>
              <a:ea typeface="+mn-lt"/>
              <a:cs typeface="+mn-lt"/>
            </a:endParaRPr>
          </a:p>
        </p:txBody>
      </p:sp>
      <p:sp>
        <p:nvSpPr>
          <p:cNvPr id="23" name="AutoShape 16">
            <a:extLst>
              <a:ext uri="{FF2B5EF4-FFF2-40B4-BE49-F238E27FC236}">
                <a16:creationId xmlns:a16="http://schemas.microsoft.com/office/drawing/2014/main" id="{8ABF0870-5E26-52E2-A06C-BDFA2C9C72F7}"/>
              </a:ext>
            </a:extLst>
          </p:cNvPr>
          <p:cNvSpPr/>
          <p:nvPr/>
        </p:nvSpPr>
        <p:spPr>
          <a:xfrm>
            <a:off x="1247942" y="2688316"/>
            <a:ext cx="6909296" cy="0"/>
          </a:xfrm>
          <a:prstGeom prst="line">
            <a:avLst/>
          </a:prstGeom>
          <a:ln w="38100" cap="flat">
            <a:solidFill>
              <a:srgbClr val="000000"/>
            </a:solidFill>
            <a:prstDash val="solid"/>
            <a:headEnd type="none" w="sm" len="sm"/>
            <a:tailEnd type="none" w="sm" len="sm"/>
          </a:ln>
        </p:spPr>
        <p:txBody>
          <a:bodyPr/>
          <a:lstStyle/>
          <a:p>
            <a:endParaRPr lang="en-US"/>
          </a:p>
        </p:txBody>
      </p:sp>
      <p:sp>
        <p:nvSpPr>
          <p:cNvPr id="24" name="TextBox 5">
            <a:extLst>
              <a:ext uri="{FF2B5EF4-FFF2-40B4-BE49-F238E27FC236}">
                <a16:creationId xmlns:a16="http://schemas.microsoft.com/office/drawing/2014/main" id="{FB23CAF9-1D37-D78E-9D21-79E055EE8E10}"/>
              </a:ext>
            </a:extLst>
          </p:cNvPr>
          <p:cNvSpPr txBox="1"/>
          <p:nvPr/>
        </p:nvSpPr>
        <p:spPr>
          <a:xfrm>
            <a:off x="1252930" y="4434438"/>
            <a:ext cx="6227564" cy="511294"/>
          </a:xfrm>
          <a:prstGeom prst="rect">
            <a:avLst/>
          </a:prstGeom>
        </p:spPr>
        <p:txBody>
          <a:bodyPr wrap="square" lIns="0" tIns="0" rIns="0" bIns="0" rtlCol="0" anchor="t">
            <a:spAutoFit/>
          </a:bodyPr>
          <a:lstStyle/>
          <a:p>
            <a:pPr>
              <a:lnSpc>
                <a:spcPts val="4340"/>
              </a:lnSpc>
              <a:spcBef>
                <a:spcPct val="0"/>
              </a:spcBef>
            </a:pPr>
            <a:r>
              <a:rPr lang="en-US" sz="3100">
                <a:solidFill>
                  <a:srgbClr val="D61F17"/>
                </a:solidFill>
                <a:latin typeface="Futura"/>
                <a:sym typeface="Futura"/>
              </a:rPr>
              <a:t>Community Platform (22.2%)</a:t>
            </a:r>
            <a:endParaRPr lang="en-US">
              <a:ea typeface="Calibri"/>
              <a:cs typeface="Calibri"/>
            </a:endParaRPr>
          </a:p>
        </p:txBody>
      </p:sp>
      <p:sp>
        <p:nvSpPr>
          <p:cNvPr id="25" name="AutoShape 16">
            <a:extLst>
              <a:ext uri="{FF2B5EF4-FFF2-40B4-BE49-F238E27FC236}">
                <a16:creationId xmlns:a16="http://schemas.microsoft.com/office/drawing/2014/main" id="{C850C98E-363B-270D-0EDB-048551B98F27}"/>
              </a:ext>
            </a:extLst>
          </p:cNvPr>
          <p:cNvSpPr/>
          <p:nvPr/>
        </p:nvSpPr>
        <p:spPr>
          <a:xfrm>
            <a:off x="1247942" y="5004133"/>
            <a:ext cx="6909296" cy="0"/>
          </a:xfrm>
          <a:prstGeom prst="line">
            <a:avLst/>
          </a:prstGeom>
          <a:ln w="38100" cap="flat">
            <a:solidFill>
              <a:srgbClr val="000000"/>
            </a:solidFill>
            <a:prstDash val="solid"/>
            <a:headEnd type="none" w="sm" len="sm"/>
            <a:tailEnd type="none" w="sm" len="sm"/>
          </a:ln>
        </p:spPr>
        <p:txBody>
          <a:bodyPr/>
          <a:lstStyle/>
          <a:p>
            <a:endParaRPr lang="en-US"/>
          </a:p>
        </p:txBody>
      </p:sp>
      <p:sp>
        <p:nvSpPr>
          <p:cNvPr id="26" name="TextBox 25">
            <a:extLst>
              <a:ext uri="{FF2B5EF4-FFF2-40B4-BE49-F238E27FC236}">
                <a16:creationId xmlns:a16="http://schemas.microsoft.com/office/drawing/2014/main" id="{984FB19B-BD9D-32AB-C4C0-9466986D5DFC}"/>
              </a:ext>
            </a:extLst>
          </p:cNvPr>
          <p:cNvSpPr txBox="1"/>
          <p:nvPr/>
        </p:nvSpPr>
        <p:spPr>
          <a:xfrm>
            <a:off x="1301030" y="5055951"/>
            <a:ext cx="6962989" cy="1436291"/>
          </a:xfrm>
          <a:prstGeom prst="rect">
            <a:avLst/>
          </a:prstGeom>
        </p:spPr>
        <p:txBody>
          <a:bodyPr wrap="square" lIns="0" tIns="0" rIns="0" bIns="0" rtlCol="0" anchor="t">
            <a:spAutoFit/>
          </a:bodyPr>
          <a:lstStyle/>
          <a:p>
            <a:pPr>
              <a:lnSpc>
                <a:spcPts val="2794"/>
              </a:lnSpc>
            </a:pPr>
            <a:r>
              <a:rPr lang="en-US" sz="2500" b="1" spc="-52" dirty="0">
                <a:solidFill>
                  <a:srgbClr val="000000"/>
                </a:solidFill>
                <a:ea typeface="+mn-lt"/>
                <a:cs typeface="+mn-lt"/>
                <a:sym typeface="Futura"/>
              </a:rPr>
              <a:t>Transforms Nike from transactional to lifestyle hub</a:t>
            </a:r>
            <a:r>
              <a:rPr lang="en-US" sz="2500" b="1" spc="-52" dirty="0">
                <a:solidFill>
                  <a:srgbClr val="000000"/>
                </a:solidFill>
                <a:ea typeface="+mn-lt"/>
                <a:cs typeface="+mn-lt"/>
              </a:rPr>
              <a:t> </a:t>
            </a:r>
            <a:r>
              <a:rPr lang="en-US" sz="2500" spc="-52" dirty="0">
                <a:solidFill>
                  <a:srgbClr val="000000"/>
                </a:solidFill>
                <a:latin typeface="Futura Light"/>
                <a:ea typeface="+mn-lt"/>
                <a:cs typeface="+mn-lt"/>
              </a:rPr>
              <a:t>through Nike Clubhouse fitness challenges, virtual events with athletes and influencers, and social features rewarding engagement beyond purchases</a:t>
            </a:r>
            <a:endParaRPr lang="en-US" sz="2500" spc="-52" dirty="0">
              <a:latin typeface="Futura Light"/>
              <a:ea typeface="+mn-lt"/>
              <a:cs typeface="+mn-lt"/>
            </a:endParaRPr>
          </a:p>
        </p:txBody>
      </p:sp>
      <p:sp>
        <p:nvSpPr>
          <p:cNvPr id="27" name="TextBox 5">
            <a:extLst>
              <a:ext uri="{FF2B5EF4-FFF2-40B4-BE49-F238E27FC236}">
                <a16:creationId xmlns:a16="http://schemas.microsoft.com/office/drawing/2014/main" id="{5663BBE5-80B1-7760-E5AC-7C01A294B1F2}"/>
              </a:ext>
            </a:extLst>
          </p:cNvPr>
          <p:cNvSpPr txBox="1"/>
          <p:nvPr/>
        </p:nvSpPr>
        <p:spPr>
          <a:xfrm>
            <a:off x="1302625" y="6680681"/>
            <a:ext cx="6227564" cy="511294"/>
          </a:xfrm>
          <a:prstGeom prst="rect">
            <a:avLst/>
          </a:prstGeom>
        </p:spPr>
        <p:txBody>
          <a:bodyPr wrap="square" lIns="0" tIns="0" rIns="0" bIns="0" rtlCol="0" anchor="t">
            <a:spAutoFit/>
          </a:bodyPr>
          <a:lstStyle/>
          <a:p>
            <a:pPr>
              <a:lnSpc>
                <a:spcPts val="4340"/>
              </a:lnSpc>
              <a:spcBef>
                <a:spcPct val="0"/>
              </a:spcBef>
            </a:pPr>
            <a:r>
              <a:rPr lang="en-US" sz="3100">
                <a:solidFill>
                  <a:srgbClr val="D61F17"/>
                </a:solidFill>
                <a:latin typeface="Futura"/>
                <a:sym typeface="Futura"/>
              </a:rPr>
              <a:t>UI / UX Integration (11.1%)</a:t>
            </a:r>
            <a:endParaRPr lang="en-US">
              <a:ea typeface="Calibri"/>
              <a:cs typeface="Calibri"/>
            </a:endParaRPr>
          </a:p>
        </p:txBody>
      </p:sp>
      <p:sp>
        <p:nvSpPr>
          <p:cNvPr id="28" name="AutoShape 16">
            <a:extLst>
              <a:ext uri="{FF2B5EF4-FFF2-40B4-BE49-F238E27FC236}">
                <a16:creationId xmlns:a16="http://schemas.microsoft.com/office/drawing/2014/main" id="{F22ABEEB-5DD2-7C25-D4F5-1F75AE29689E}"/>
              </a:ext>
            </a:extLst>
          </p:cNvPr>
          <p:cNvSpPr/>
          <p:nvPr/>
        </p:nvSpPr>
        <p:spPr>
          <a:xfrm>
            <a:off x="1307576" y="7250376"/>
            <a:ext cx="6909296" cy="0"/>
          </a:xfrm>
          <a:prstGeom prst="line">
            <a:avLst/>
          </a:prstGeom>
          <a:ln w="38100" cap="flat">
            <a:solidFill>
              <a:srgbClr val="000000"/>
            </a:solidFill>
            <a:prstDash val="solid"/>
            <a:headEnd type="none" w="sm" len="sm"/>
            <a:tailEnd type="none" w="sm" len="sm"/>
          </a:ln>
        </p:spPr>
        <p:txBody>
          <a:bodyPr/>
          <a:lstStyle/>
          <a:p>
            <a:endParaRPr lang="en-US"/>
          </a:p>
        </p:txBody>
      </p:sp>
      <p:sp>
        <p:nvSpPr>
          <p:cNvPr id="29" name="TextBox 28">
            <a:extLst>
              <a:ext uri="{FF2B5EF4-FFF2-40B4-BE49-F238E27FC236}">
                <a16:creationId xmlns:a16="http://schemas.microsoft.com/office/drawing/2014/main" id="{161AB006-7651-1410-0735-81D339488B2B}"/>
              </a:ext>
            </a:extLst>
          </p:cNvPr>
          <p:cNvSpPr txBox="1"/>
          <p:nvPr/>
        </p:nvSpPr>
        <p:spPr>
          <a:xfrm>
            <a:off x="1301029" y="7302193"/>
            <a:ext cx="6962989" cy="1077218"/>
          </a:xfrm>
          <a:prstGeom prst="rect">
            <a:avLst/>
          </a:prstGeom>
        </p:spPr>
        <p:txBody>
          <a:bodyPr wrap="square" lIns="0" tIns="0" rIns="0" bIns="0" rtlCol="0" anchor="t">
            <a:spAutoFit/>
          </a:bodyPr>
          <a:lstStyle/>
          <a:p>
            <a:pPr>
              <a:lnSpc>
                <a:spcPts val="2794"/>
              </a:lnSpc>
            </a:pPr>
            <a:r>
              <a:rPr lang="en-US" sz="2500" b="1" spc="-52" dirty="0">
                <a:solidFill>
                  <a:srgbClr val="000000"/>
                </a:solidFill>
                <a:ea typeface="+mn-lt"/>
                <a:cs typeface="+mn-lt"/>
                <a:sym typeface="Futura"/>
              </a:rPr>
              <a:t>Seamless omni-channel navigation </a:t>
            </a:r>
            <a:r>
              <a:rPr lang="en-US" sz="2500" spc="-52" dirty="0">
                <a:solidFill>
                  <a:srgbClr val="000000"/>
                </a:solidFill>
                <a:latin typeface="Futura Light"/>
                <a:ea typeface="+mn-lt"/>
                <a:cs typeface="+mn-lt"/>
                <a:sym typeface="Futura"/>
              </a:rPr>
              <a:t>with</a:t>
            </a:r>
            <a:r>
              <a:rPr lang="en-US" sz="2500" spc="-52" dirty="0">
                <a:solidFill>
                  <a:srgbClr val="000000"/>
                </a:solidFill>
                <a:latin typeface="Futura Light"/>
                <a:ea typeface="+mn-lt"/>
                <a:cs typeface="+mn-lt"/>
              </a:rPr>
              <a:t> unified cart across app/website/stores, real-time inventory visibility, and friction-reducing intuitive design</a:t>
            </a:r>
            <a:endParaRPr lang="en-US" sz="2500" spc="-52" dirty="0">
              <a:latin typeface="Futura Light"/>
              <a:ea typeface="+mn-lt"/>
              <a:cs typeface="+mn-lt"/>
            </a:endParaRPr>
          </a:p>
        </p:txBody>
      </p:sp>
      <p:sp>
        <p:nvSpPr>
          <p:cNvPr id="30" name="TextBox 29">
            <a:extLst>
              <a:ext uri="{FF2B5EF4-FFF2-40B4-BE49-F238E27FC236}">
                <a16:creationId xmlns:a16="http://schemas.microsoft.com/office/drawing/2014/main" id="{C9775FF2-1E8A-EB13-71DD-0F0F3FD3303E}"/>
              </a:ext>
            </a:extLst>
          </p:cNvPr>
          <p:cNvSpPr txBox="1"/>
          <p:nvPr/>
        </p:nvSpPr>
        <p:spPr>
          <a:xfrm>
            <a:off x="1308499" y="8385081"/>
            <a:ext cx="6962989" cy="1077218"/>
          </a:xfrm>
          <a:prstGeom prst="rect">
            <a:avLst/>
          </a:prstGeom>
        </p:spPr>
        <p:txBody>
          <a:bodyPr wrap="square" lIns="0" tIns="0" rIns="0" bIns="0" rtlCol="0" anchor="t">
            <a:spAutoFit/>
          </a:bodyPr>
          <a:lstStyle/>
          <a:p>
            <a:pPr>
              <a:lnSpc>
                <a:spcPts val="2794"/>
              </a:lnSpc>
            </a:pPr>
            <a:r>
              <a:rPr lang="en-US" sz="2500" b="1" spc="-52" dirty="0">
                <a:solidFill>
                  <a:srgbClr val="000000"/>
                </a:solidFill>
                <a:ea typeface="+mn-lt"/>
                <a:cs typeface="+mn-lt"/>
                <a:sym typeface="Futura"/>
              </a:rPr>
              <a:t>Mirrors Apple's mastery  </a:t>
            </a:r>
            <a:r>
              <a:rPr lang="en-US" sz="2500" spc="-52" dirty="0">
                <a:solidFill>
                  <a:srgbClr val="000000"/>
                </a:solidFill>
                <a:latin typeface="Futura Light"/>
                <a:ea typeface="+mn-lt"/>
                <a:cs typeface="+mn-lt"/>
                <a:sym typeface="Futura"/>
              </a:rPr>
              <a:t>of in-store personalization seamlessly reflecting online experience across all customer touchpoints</a:t>
            </a:r>
            <a:endParaRPr lang="en-US" sz="2500" spc="-52" dirty="0">
              <a:latin typeface="Futura Light"/>
              <a:ea typeface="+mn-lt"/>
              <a:cs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3"/>
          <a:srcRect l="9191" t="12530" r="9099" b="11325"/>
          <a:stretch>
            <a:fillRect/>
          </a:stretch>
        </p:blipFill>
        <p:spPr>
          <a:xfrm>
            <a:off x="9559055" y="1582623"/>
            <a:ext cx="7921845" cy="5366644"/>
          </a:xfrm>
          <a:prstGeom prst="rect">
            <a:avLst/>
          </a:prstGeom>
          <a:ln w="28575">
            <a:solidFill>
              <a:srgbClr val="C00000"/>
            </a:solidFill>
          </a:ln>
        </p:spPr>
      </p:pic>
      <p:grpSp>
        <p:nvGrpSpPr>
          <p:cNvPr id="7" name="Group 6">
            <a:extLst>
              <a:ext uri="{FF2B5EF4-FFF2-40B4-BE49-F238E27FC236}">
                <a16:creationId xmlns:a16="http://schemas.microsoft.com/office/drawing/2014/main" id="{A22D742E-3C34-ABC1-9373-C35F8935A4E3}"/>
              </a:ext>
            </a:extLst>
          </p:cNvPr>
          <p:cNvGrpSpPr/>
          <p:nvPr/>
        </p:nvGrpSpPr>
        <p:grpSpPr>
          <a:xfrm>
            <a:off x="-46846" y="9514826"/>
            <a:ext cx="18334846" cy="793709"/>
            <a:chOff x="0" y="-47625"/>
            <a:chExt cx="4828931" cy="209043"/>
          </a:xfrm>
        </p:grpSpPr>
        <p:sp>
          <p:nvSpPr>
            <p:cNvPr id="5" name="Freeform 6">
              <a:extLst>
                <a:ext uri="{FF2B5EF4-FFF2-40B4-BE49-F238E27FC236}">
                  <a16:creationId xmlns:a16="http://schemas.microsoft.com/office/drawing/2014/main" id="{0DBF8D18-FCB2-6A68-A24F-379E052ABD91}"/>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6" name="TextBox 5">
              <a:extLst>
                <a:ext uri="{FF2B5EF4-FFF2-40B4-BE49-F238E27FC236}">
                  <a16:creationId xmlns:a16="http://schemas.microsoft.com/office/drawing/2014/main" id="{2A609D68-7E13-FD23-694F-8F0EE1767F4C}"/>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8" name="TextBox 49">
            <a:extLst>
              <a:ext uri="{FF2B5EF4-FFF2-40B4-BE49-F238E27FC236}">
                <a16:creationId xmlns:a16="http://schemas.microsoft.com/office/drawing/2014/main" id="{98B77DC3-FA2B-F54B-8A28-4E10DF73284C}"/>
              </a:ext>
            </a:extLst>
          </p:cNvPr>
          <p:cNvSpPr txBox="1"/>
          <p:nvPr/>
        </p:nvSpPr>
        <p:spPr>
          <a:xfrm>
            <a:off x="17510615" y="9728678"/>
            <a:ext cx="680417" cy="508985"/>
          </a:xfrm>
          <a:prstGeom prst="rect">
            <a:avLst/>
          </a:prstGeom>
        </p:spPr>
        <p:txBody>
          <a:bodyPr wrap="square" lIns="0" tIns="0" rIns="0" bIns="0" rtlCol="0" anchor="t">
            <a:spAutoFit/>
          </a:bodyPr>
          <a:lstStyle/>
          <a:p>
            <a:pPr algn="ctr">
              <a:lnSpc>
                <a:spcPts val="4340"/>
              </a:lnSpc>
              <a:spcBef>
                <a:spcPct val="0"/>
              </a:spcBef>
            </a:pPr>
            <a:r>
              <a:rPr lang="en-US" sz="3100" dirty="0">
                <a:solidFill>
                  <a:srgbClr val="FFFFFF"/>
                </a:solidFill>
                <a:latin typeface="Futura"/>
                <a:ea typeface="Futura"/>
                <a:cs typeface="Futura"/>
                <a:sym typeface="Futura"/>
              </a:rPr>
              <a:t>14</a:t>
            </a:r>
            <a:endParaRPr lang="en-US" sz="3100" dirty="0">
              <a:solidFill>
                <a:srgbClr val="FFFFFF"/>
              </a:solidFill>
              <a:latin typeface="Futura"/>
              <a:ea typeface="Futura"/>
              <a:cs typeface="Futura"/>
            </a:endParaRPr>
          </a:p>
        </p:txBody>
      </p:sp>
      <p:sp>
        <p:nvSpPr>
          <p:cNvPr id="10" name="Freeform 41">
            <a:extLst>
              <a:ext uri="{FF2B5EF4-FFF2-40B4-BE49-F238E27FC236}">
                <a16:creationId xmlns:a16="http://schemas.microsoft.com/office/drawing/2014/main" id="{0C2F2E85-9571-51C1-DCF3-60D7D0FCA782}"/>
              </a:ext>
            </a:extLst>
          </p:cNvPr>
          <p:cNvSpPr/>
          <p:nvPr/>
        </p:nvSpPr>
        <p:spPr>
          <a:xfrm rot="16200000">
            <a:off x="157144" y="8769179"/>
            <a:ext cx="585341" cy="482731"/>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AutoShape 39">
            <a:extLst>
              <a:ext uri="{FF2B5EF4-FFF2-40B4-BE49-F238E27FC236}">
                <a16:creationId xmlns:a16="http://schemas.microsoft.com/office/drawing/2014/main" id="{660AE73F-BD7A-2232-AC2A-D6C3AE0D8AE2}"/>
              </a:ext>
            </a:extLst>
          </p:cNvPr>
          <p:cNvSpPr/>
          <p:nvPr/>
        </p:nvSpPr>
        <p:spPr>
          <a:xfrm flipH="1">
            <a:off x="808236" y="4267221"/>
            <a:ext cx="0" cy="5143500"/>
          </a:xfrm>
          <a:prstGeom prst="line">
            <a:avLst/>
          </a:prstGeom>
          <a:ln w="50800" cap="flat">
            <a:solidFill>
              <a:srgbClr val="000000"/>
            </a:solidFill>
            <a:prstDash val="solid"/>
            <a:headEnd type="none" w="sm" len="sm"/>
            <a:tailEnd type="none" w="sm" len="sm"/>
          </a:ln>
        </p:spPr>
        <p:txBody>
          <a:bodyPr/>
          <a:lstStyle/>
          <a:p>
            <a:endParaRPr lang="en-US"/>
          </a:p>
        </p:txBody>
      </p:sp>
      <p:sp>
        <p:nvSpPr>
          <p:cNvPr id="14" name="TextBox 40">
            <a:extLst>
              <a:ext uri="{FF2B5EF4-FFF2-40B4-BE49-F238E27FC236}">
                <a16:creationId xmlns:a16="http://schemas.microsoft.com/office/drawing/2014/main" id="{5CCCA035-4305-AE81-D95C-413AA2F2D25B}"/>
              </a:ext>
            </a:extLst>
          </p:cNvPr>
          <p:cNvSpPr txBox="1"/>
          <p:nvPr/>
        </p:nvSpPr>
        <p:spPr>
          <a:xfrm rot="16200000">
            <a:off x="-1585560" y="6420734"/>
            <a:ext cx="3977879" cy="509050"/>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16" name="TextBox 48">
            <a:extLst>
              <a:ext uri="{FF2B5EF4-FFF2-40B4-BE49-F238E27FC236}">
                <a16:creationId xmlns:a16="http://schemas.microsoft.com/office/drawing/2014/main" id="{589921FA-3D15-421F-1017-B6725954C0EC}"/>
              </a:ext>
            </a:extLst>
          </p:cNvPr>
          <p:cNvSpPr txBox="1"/>
          <p:nvPr/>
        </p:nvSpPr>
        <p:spPr>
          <a:xfrm>
            <a:off x="1028700" y="160816"/>
            <a:ext cx="15735510" cy="1115434"/>
          </a:xfrm>
          <a:prstGeom prst="rect">
            <a:avLst/>
          </a:prstGeom>
        </p:spPr>
        <p:txBody>
          <a:bodyPr wrap="square" lIns="0" tIns="0" rIns="0" bIns="0" rtlCol="0" anchor="t">
            <a:spAutoFit/>
          </a:bodyPr>
          <a:lstStyle/>
          <a:p>
            <a:pPr>
              <a:lnSpc>
                <a:spcPts val="9519"/>
              </a:lnSpc>
              <a:spcBef>
                <a:spcPct val="0"/>
              </a:spcBef>
            </a:pPr>
            <a:r>
              <a:rPr lang="en-US" sz="6400">
                <a:solidFill>
                  <a:srgbClr val="000000"/>
                </a:solidFill>
                <a:latin typeface="Futura"/>
                <a:sym typeface="Futura"/>
              </a:rPr>
              <a:t>Projected KPI Improvements</a:t>
            </a:r>
            <a:endParaRPr lang="en-US"/>
          </a:p>
        </p:txBody>
      </p:sp>
      <p:sp>
        <p:nvSpPr>
          <p:cNvPr id="18" name="AutoShape 2">
            <a:extLst>
              <a:ext uri="{FF2B5EF4-FFF2-40B4-BE49-F238E27FC236}">
                <a16:creationId xmlns:a16="http://schemas.microsoft.com/office/drawing/2014/main" id="{2B7F6EA9-F4A1-35CE-C85B-162092004F97}"/>
              </a:ext>
            </a:extLst>
          </p:cNvPr>
          <p:cNvSpPr/>
          <p:nvPr/>
        </p:nvSpPr>
        <p:spPr>
          <a:xfrm>
            <a:off x="1046421" y="1332085"/>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20" name="Freeform 3" descr="A red arrow with a white background&#10;&#10;AI-generated content may be incorrect.">
            <a:extLst>
              <a:ext uri="{FF2B5EF4-FFF2-40B4-BE49-F238E27FC236}">
                <a16:creationId xmlns:a16="http://schemas.microsoft.com/office/drawing/2014/main" id="{F0546A6D-D374-9432-3B54-62FDAD7D169B}"/>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6"/>
            <a:stretch>
              <a:fillRect/>
            </a:stretch>
          </a:blipFill>
        </p:spPr>
        <p:txBody>
          <a:bodyPr/>
          <a:lstStyle/>
          <a:p>
            <a:endParaRPr lang="en-US"/>
          </a:p>
        </p:txBody>
      </p:sp>
      <p:sp>
        <p:nvSpPr>
          <p:cNvPr id="4" name="TextBox 5">
            <a:extLst>
              <a:ext uri="{FF2B5EF4-FFF2-40B4-BE49-F238E27FC236}">
                <a16:creationId xmlns:a16="http://schemas.microsoft.com/office/drawing/2014/main" id="{68440934-4958-BF0B-A310-DD6AF21EEA0B}"/>
              </a:ext>
            </a:extLst>
          </p:cNvPr>
          <p:cNvSpPr txBox="1"/>
          <p:nvPr/>
        </p:nvSpPr>
        <p:spPr>
          <a:xfrm>
            <a:off x="1032403" y="1496143"/>
            <a:ext cx="6227564" cy="483146"/>
          </a:xfrm>
          <a:prstGeom prst="rect">
            <a:avLst/>
          </a:prstGeom>
        </p:spPr>
        <p:txBody>
          <a:bodyPr wrap="square" lIns="0" tIns="0" rIns="0" bIns="0" rtlCol="0" anchor="t">
            <a:spAutoFit/>
          </a:bodyPr>
          <a:lstStyle/>
          <a:p>
            <a:pPr>
              <a:lnSpc>
                <a:spcPts val="4340"/>
              </a:lnSpc>
              <a:spcBef>
                <a:spcPct val="0"/>
              </a:spcBef>
            </a:pPr>
            <a:r>
              <a:rPr lang="en-US" sz="3100">
                <a:solidFill>
                  <a:srgbClr val="D61F17"/>
                </a:solidFill>
                <a:latin typeface="Futura"/>
                <a:sym typeface="Futura"/>
              </a:rPr>
              <a:t>Consumer Loyalty</a:t>
            </a:r>
            <a:endParaRPr lang="en-US" sz="3100">
              <a:solidFill>
                <a:srgbClr val="D61F17"/>
              </a:solidFill>
              <a:latin typeface="Futura"/>
              <a:ea typeface="Calibri"/>
              <a:cs typeface="Calibri"/>
            </a:endParaRPr>
          </a:p>
        </p:txBody>
      </p:sp>
      <p:sp>
        <p:nvSpPr>
          <p:cNvPr id="17" name="TextBox 16">
            <a:extLst>
              <a:ext uri="{FF2B5EF4-FFF2-40B4-BE49-F238E27FC236}">
                <a16:creationId xmlns:a16="http://schemas.microsoft.com/office/drawing/2014/main" id="{83DF30A5-50F9-0BA6-0379-E77A89E83527}"/>
              </a:ext>
            </a:extLst>
          </p:cNvPr>
          <p:cNvSpPr txBox="1"/>
          <p:nvPr/>
        </p:nvSpPr>
        <p:spPr>
          <a:xfrm>
            <a:off x="1030859" y="2058250"/>
            <a:ext cx="8537034"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ea typeface="+mn-lt"/>
                <a:cs typeface="+mn-lt"/>
              </a:rPr>
              <a:t>Increases 3/10 → 9/10 -</a:t>
            </a:r>
            <a:r>
              <a:rPr lang="en-US" sz="2500">
                <a:ea typeface="+mn-lt"/>
                <a:cs typeface="+mn-lt"/>
              </a:rPr>
              <a:t> </a:t>
            </a:r>
            <a:r>
              <a:rPr lang="en-US" sz="2100">
                <a:latin typeface="Futura Light"/>
                <a:ea typeface="+mn-lt"/>
                <a:cs typeface="+mn-lt"/>
              </a:rPr>
              <a:t>via Nike+ 2.0's tiered program, points for purchases + activities, and exclusive content</a:t>
            </a:r>
            <a:endParaRPr lang="en-US" sz="2100">
              <a:latin typeface="Futura Light"/>
              <a:ea typeface="Calibri"/>
              <a:cs typeface="Calibri"/>
            </a:endParaRPr>
          </a:p>
        </p:txBody>
      </p:sp>
      <p:sp>
        <p:nvSpPr>
          <p:cNvPr id="19" name="AutoShape 2">
            <a:extLst>
              <a:ext uri="{FF2B5EF4-FFF2-40B4-BE49-F238E27FC236}">
                <a16:creationId xmlns:a16="http://schemas.microsoft.com/office/drawing/2014/main" id="{44C84B1E-827E-7FDD-6FE1-E66B3612695D}"/>
              </a:ext>
            </a:extLst>
          </p:cNvPr>
          <p:cNvSpPr/>
          <p:nvPr/>
        </p:nvSpPr>
        <p:spPr>
          <a:xfrm>
            <a:off x="1028700" y="2053304"/>
            <a:ext cx="8164639" cy="8862"/>
          </a:xfrm>
          <a:prstGeom prst="line">
            <a:avLst/>
          </a:prstGeom>
          <a:ln w="38100" cap="flat">
            <a:solidFill>
              <a:srgbClr val="000000"/>
            </a:solidFill>
            <a:prstDash val="solid"/>
            <a:headEnd type="none" w="sm" len="sm"/>
            <a:tailEnd type="none" w="sm" len="sm"/>
          </a:ln>
        </p:spPr>
        <p:txBody>
          <a:bodyPr/>
          <a:lstStyle/>
          <a:p>
            <a:endParaRPr lang="en-US"/>
          </a:p>
        </p:txBody>
      </p:sp>
      <p:sp>
        <p:nvSpPr>
          <p:cNvPr id="2" name="TextBox 1">
            <a:extLst>
              <a:ext uri="{FF2B5EF4-FFF2-40B4-BE49-F238E27FC236}">
                <a16:creationId xmlns:a16="http://schemas.microsoft.com/office/drawing/2014/main" id="{15AEF290-E8D2-2E81-5228-4F88D902A41F}"/>
              </a:ext>
            </a:extLst>
          </p:cNvPr>
          <p:cNvSpPr txBox="1"/>
          <p:nvPr/>
        </p:nvSpPr>
        <p:spPr>
          <a:xfrm>
            <a:off x="1030858" y="2856783"/>
            <a:ext cx="8537034" cy="11233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dirty="0">
                <a:ea typeface="+mn-lt"/>
                <a:cs typeface="+mn-lt"/>
              </a:rPr>
              <a:t>Addresses current weakness </a:t>
            </a:r>
            <a:r>
              <a:rPr lang="en-US" sz="2100" dirty="0">
                <a:latin typeface="Futura Light"/>
                <a:ea typeface="+mn-lt"/>
                <a:cs typeface="+mn-lt"/>
              </a:rPr>
              <a:t>where Nike scores lowest among competitors with DTC sales falling 14% and no published premium spend multiplier data</a:t>
            </a:r>
            <a:endParaRPr lang="en-US" sz="2100" dirty="0">
              <a:latin typeface="Futura Light"/>
              <a:ea typeface="Calibri"/>
              <a:cs typeface="Calibri"/>
            </a:endParaRPr>
          </a:p>
        </p:txBody>
      </p:sp>
      <p:sp>
        <p:nvSpPr>
          <p:cNvPr id="9" name="TextBox 5">
            <a:extLst>
              <a:ext uri="{FF2B5EF4-FFF2-40B4-BE49-F238E27FC236}">
                <a16:creationId xmlns:a16="http://schemas.microsoft.com/office/drawing/2014/main" id="{4719B818-F914-C83E-6F53-0AEAF1256C1D}"/>
              </a:ext>
            </a:extLst>
          </p:cNvPr>
          <p:cNvSpPr txBox="1"/>
          <p:nvPr/>
        </p:nvSpPr>
        <p:spPr>
          <a:xfrm>
            <a:off x="1048060" y="3899573"/>
            <a:ext cx="6227564" cy="511294"/>
          </a:xfrm>
          <a:prstGeom prst="rect">
            <a:avLst/>
          </a:prstGeom>
        </p:spPr>
        <p:txBody>
          <a:bodyPr wrap="square" lIns="0" tIns="0" rIns="0" bIns="0" rtlCol="0" anchor="t">
            <a:spAutoFit/>
          </a:bodyPr>
          <a:lstStyle/>
          <a:p>
            <a:pPr>
              <a:lnSpc>
                <a:spcPts val="4340"/>
              </a:lnSpc>
              <a:spcBef>
                <a:spcPct val="0"/>
              </a:spcBef>
            </a:pPr>
            <a:r>
              <a:rPr lang="en-US" sz="3100">
                <a:solidFill>
                  <a:srgbClr val="D61F17"/>
                </a:solidFill>
                <a:latin typeface="Futura"/>
                <a:sym typeface="Futura"/>
              </a:rPr>
              <a:t>Conversion Rate</a:t>
            </a:r>
            <a:endParaRPr lang="en-US"/>
          </a:p>
        </p:txBody>
      </p:sp>
      <p:sp>
        <p:nvSpPr>
          <p:cNvPr id="13" name="AutoShape 2">
            <a:extLst>
              <a:ext uri="{FF2B5EF4-FFF2-40B4-BE49-F238E27FC236}">
                <a16:creationId xmlns:a16="http://schemas.microsoft.com/office/drawing/2014/main" id="{690983FE-2CB3-DD35-92AF-EA77160F2B9B}"/>
              </a:ext>
            </a:extLst>
          </p:cNvPr>
          <p:cNvSpPr/>
          <p:nvPr/>
        </p:nvSpPr>
        <p:spPr>
          <a:xfrm>
            <a:off x="1028700" y="4401933"/>
            <a:ext cx="8164639" cy="8862"/>
          </a:xfrm>
          <a:prstGeom prst="line">
            <a:avLst/>
          </a:prstGeom>
          <a:ln w="38100" cap="flat">
            <a:solidFill>
              <a:srgbClr val="000000"/>
            </a:solidFill>
            <a:prstDash val="solid"/>
            <a:headEnd type="none" w="sm" len="sm"/>
            <a:tailEnd type="none" w="sm" len="sm"/>
          </a:ln>
        </p:spPr>
        <p:txBody>
          <a:bodyPr/>
          <a:lstStyle/>
          <a:p>
            <a:endParaRPr lang="en-US"/>
          </a:p>
        </p:txBody>
      </p:sp>
      <p:sp>
        <p:nvSpPr>
          <p:cNvPr id="15" name="TextBox 14">
            <a:extLst>
              <a:ext uri="{FF2B5EF4-FFF2-40B4-BE49-F238E27FC236}">
                <a16:creationId xmlns:a16="http://schemas.microsoft.com/office/drawing/2014/main" id="{DC773BC6-1551-0A8B-2B19-18DD4E5A81FC}"/>
              </a:ext>
            </a:extLst>
          </p:cNvPr>
          <p:cNvSpPr txBox="1"/>
          <p:nvPr/>
        </p:nvSpPr>
        <p:spPr>
          <a:xfrm>
            <a:off x="1023030" y="4446023"/>
            <a:ext cx="817691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dirty="0">
                <a:ea typeface="+mn-lt"/>
                <a:cs typeface="+mn-lt"/>
              </a:rPr>
              <a:t>Increases 4/10 → 8/10</a:t>
            </a:r>
            <a:r>
              <a:rPr lang="en-US" sz="2500" dirty="0">
                <a:ea typeface="+mn-lt"/>
                <a:cs typeface="+mn-lt"/>
              </a:rPr>
              <a:t> </a:t>
            </a:r>
            <a:r>
              <a:rPr lang="en-US" sz="2100" dirty="0">
                <a:latin typeface="Futura Light"/>
                <a:ea typeface="+mn-lt"/>
                <a:cs typeface="+mn-lt"/>
              </a:rPr>
              <a:t>through personalized recommendations, AR try-on reducing purchase hesitation, and seamless omni-channel shopping - closing gaps vs. Sephora's </a:t>
            </a:r>
            <a:r>
              <a:rPr lang="en-US" sz="2100" dirty="0" err="1">
                <a:latin typeface="Futura Light"/>
                <a:ea typeface="+mn-lt"/>
                <a:cs typeface="+mn-lt"/>
              </a:rPr>
              <a:t>ColorIQ</a:t>
            </a:r>
            <a:r>
              <a:rPr lang="en-US" sz="2100" dirty="0">
                <a:latin typeface="Futura Light"/>
                <a:ea typeface="+mn-lt"/>
                <a:cs typeface="+mn-lt"/>
              </a:rPr>
              <a:t> and Crocs' personalization ($260M </a:t>
            </a:r>
            <a:r>
              <a:rPr lang="en-US" sz="2100" dirty="0" err="1">
                <a:latin typeface="Futura Light"/>
                <a:ea typeface="+mn-lt"/>
                <a:cs typeface="+mn-lt"/>
              </a:rPr>
              <a:t>Jibbitz</a:t>
            </a:r>
            <a:r>
              <a:rPr lang="en-US" sz="2100" dirty="0">
                <a:latin typeface="Futura Light"/>
                <a:ea typeface="+mn-lt"/>
                <a:cs typeface="+mn-lt"/>
              </a:rPr>
              <a:t> revenue, 6% of sales)</a:t>
            </a:r>
            <a:endParaRPr lang="en-US" sz="2100" dirty="0">
              <a:latin typeface="Futura Light"/>
            </a:endParaRPr>
          </a:p>
        </p:txBody>
      </p:sp>
      <p:sp>
        <p:nvSpPr>
          <p:cNvPr id="21" name="TextBox 5">
            <a:extLst>
              <a:ext uri="{FF2B5EF4-FFF2-40B4-BE49-F238E27FC236}">
                <a16:creationId xmlns:a16="http://schemas.microsoft.com/office/drawing/2014/main" id="{0AC74F9D-26B2-FBDB-3871-9B5B6446DC01}"/>
              </a:ext>
            </a:extLst>
          </p:cNvPr>
          <p:cNvSpPr txBox="1"/>
          <p:nvPr/>
        </p:nvSpPr>
        <p:spPr>
          <a:xfrm>
            <a:off x="1087203" y="7704353"/>
            <a:ext cx="6227564" cy="511294"/>
          </a:xfrm>
          <a:prstGeom prst="rect">
            <a:avLst/>
          </a:prstGeom>
        </p:spPr>
        <p:txBody>
          <a:bodyPr wrap="square" lIns="0" tIns="0" rIns="0" bIns="0" rtlCol="0" anchor="t">
            <a:spAutoFit/>
          </a:bodyPr>
          <a:lstStyle/>
          <a:p>
            <a:pPr>
              <a:lnSpc>
                <a:spcPts val="4340"/>
              </a:lnSpc>
              <a:spcBef>
                <a:spcPct val="0"/>
              </a:spcBef>
            </a:pPr>
            <a:r>
              <a:rPr lang="en-US" sz="3100">
                <a:solidFill>
                  <a:srgbClr val="D61F17"/>
                </a:solidFill>
                <a:latin typeface="Futura"/>
                <a:sym typeface="Futura"/>
              </a:rPr>
              <a:t>Engagement</a:t>
            </a:r>
            <a:endParaRPr lang="en-US"/>
          </a:p>
        </p:txBody>
      </p:sp>
      <p:sp>
        <p:nvSpPr>
          <p:cNvPr id="22" name="AutoShape 2">
            <a:extLst>
              <a:ext uri="{FF2B5EF4-FFF2-40B4-BE49-F238E27FC236}">
                <a16:creationId xmlns:a16="http://schemas.microsoft.com/office/drawing/2014/main" id="{2EED23DE-99E4-8B79-A7FA-9AF68AA64802}"/>
              </a:ext>
            </a:extLst>
          </p:cNvPr>
          <p:cNvSpPr/>
          <p:nvPr/>
        </p:nvSpPr>
        <p:spPr>
          <a:xfrm>
            <a:off x="9749945" y="7752644"/>
            <a:ext cx="7726229" cy="55834"/>
          </a:xfrm>
          <a:prstGeom prst="line">
            <a:avLst/>
          </a:prstGeom>
          <a:ln w="38100" cap="flat">
            <a:solidFill>
              <a:srgbClr val="000000"/>
            </a:solidFill>
            <a:prstDash val="solid"/>
            <a:headEnd type="none" w="sm" len="sm"/>
            <a:tailEnd type="none" w="sm" len="sm"/>
          </a:ln>
        </p:spPr>
        <p:txBody>
          <a:bodyPr/>
          <a:lstStyle/>
          <a:p>
            <a:endParaRPr lang="en-US"/>
          </a:p>
        </p:txBody>
      </p:sp>
      <p:sp>
        <p:nvSpPr>
          <p:cNvPr id="23" name="TextBox 22">
            <a:extLst>
              <a:ext uri="{FF2B5EF4-FFF2-40B4-BE49-F238E27FC236}">
                <a16:creationId xmlns:a16="http://schemas.microsoft.com/office/drawing/2014/main" id="{766924B9-9E98-B565-1F6A-BEE3A45345B4}"/>
              </a:ext>
            </a:extLst>
          </p:cNvPr>
          <p:cNvSpPr txBox="1"/>
          <p:nvPr/>
        </p:nvSpPr>
        <p:spPr>
          <a:xfrm>
            <a:off x="1023029" y="8297777"/>
            <a:ext cx="8161253" cy="14311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Increases 2/10 → 7/10</a:t>
            </a:r>
            <a:r>
              <a:rPr lang="en-US" sz="2100" dirty="0">
                <a:ea typeface="+mn-lt"/>
                <a:cs typeface="+mn-lt"/>
              </a:rPr>
              <a:t> </a:t>
            </a:r>
            <a:r>
              <a:rPr lang="en-US" sz="2100" dirty="0">
                <a:latin typeface="Futura Light"/>
                <a:ea typeface="+mn-lt"/>
                <a:cs typeface="+mn-lt"/>
              </a:rPr>
              <a:t>through reduced promotional pressure via stronger brand connection, AI forecasting preventing inventory build-up, and higher customer lifetime value from recurring engagement versus one-off purchases</a:t>
            </a:r>
          </a:p>
        </p:txBody>
      </p:sp>
      <p:sp>
        <p:nvSpPr>
          <p:cNvPr id="24" name="TextBox 5">
            <a:extLst>
              <a:ext uri="{FF2B5EF4-FFF2-40B4-BE49-F238E27FC236}">
                <a16:creationId xmlns:a16="http://schemas.microsoft.com/office/drawing/2014/main" id="{7CBE831B-8270-074B-C5AA-1BF9CF7C155F}"/>
              </a:ext>
            </a:extLst>
          </p:cNvPr>
          <p:cNvSpPr txBox="1"/>
          <p:nvPr/>
        </p:nvSpPr>
        <p:spPr>
          <a:xfrm>
            <a:off x="1087203" y="5872422"/>
            <a:ext cx="6227564" cy="511294"/>
          </a:xfrm>
          <a:prstGeom prst="rect">
            <a:avLst/>
          </a:prstGeom>
        </p:spPr>
        <p:txBody>
          <a:bodyPr wrap="square" lIns="0" tIns="0" rIns="0" bIns="0" rtlCol="0" anchor="t">
            <a:spAutoFit/>
          </a:bodyPr>
          <a:lstStyle/>
          <a:p>
            <a:pPr>
              <a:lnSpc>
                <a:spcPts val="4340"/>
              </a:lnSpc>
              <a:spcBef>
                <a:spcPct val="0"/>
              </a:spcBef>
            </a:pPr>
            <a:r>
              <a:rPr lang="en-US" sz="3100">
                <a:solidFill>
                  <a:srgbClr val="D61F17"/>
                </a:solidFill>
                <a:latin typeface="Futura"/>
                <a:sym typeface="Futura"/>
              </a:rPr>
              <a:t>Profitability</a:t>
            </a:r>
            <a:endParaRPr lang="en-US"/>
          </a:p>
        </p:txBody>
      </p:sp>
      <p:sp>
        <p:nvSpPr>
          <p:cNvPr id="25" name="AutoShape 2">
            <a:extLst>
              <a:ext uri="{FF2B5EF4-FFF2-40B4-BE49-F238E27FC236}">
                <a16:creationId xmlns:a16="http://schemas.microsoft.com/office/drawing/2014/main" id="{5C66FCBB-8D59-E0AE-9906-2E33A26EEE26}"/>
              </a:ext>
            </a:extLst>
          </p:cNvPr>
          <p:cNvSpPr/>
          <p:nvPr/>
        </p:nvSpPr>
        <p:spPr>
          <a:xfrm>
            <a:off x="1083500" y="6421754"/>
            <a:ext cx="8164639" cy="8862"/>
          </a:xfrm>
          <a:prstGeom prst="line">
            <a:avLst/>
          </a:prstGeom>
          <a:ln w="38100" cap="flat">
            <a:solidFill>
              <a:srgbClr val="000000"/>
            </a:solidFill>
            <a:prstDash val="solid"/>
            <a:headEnd type="none" w="sm" len="sm"/>
            <a:tailEnd type="none" w="sm" len="sm"/>
          </a:ln>
        </p:spPr>
        <p:txBody>
          <a:bodyPr/>
          <a:lstStyle/>
          <a:p>
            <a:endParaRPr lang="en-US"/>
          </a:p>
        </p:txBody>
      </p:sp>
      <p:sp>
        <p:nvSpPr>
          <p:cNvPr id="26" name="TextBox 25">
            <a:extLst>
              <a:ext uri="{FF2B5EF4-FFF2-40B4-BE49-F238E27FC236}">
                <a16:creationId xmlns:a16="http://schemas.microsoft.com/office/drawing/2014/main" id="{98677C20-0742-9802-3BE1-2B859134A369}"/>
              </a:ext>
            </a:extLst>
          </p:cNvPr>
          <p:cNvSpPr txBox="1"/>
          <p:nvPr/>
        </p:nvSpPr>
        <p:spPr>
          <a:xfrm>
            <a:off x="1030858" y="6371899"/>
            <a:ext cx="817691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dirty="0">
                <a:ea typeface="+mn-lt"/>
                <a:cs typeface="+mn-lt"/>
              </a:rPr>
              <a:t>Increases 2/10 → 7/10</a:t>
            </a:r>
            <a:r>
              <a:rPr lang="en-US" sz="2100" b="1" dirty="0">
                <a:latin typeface="Futura Light"/>
                <a:ea typeface="+mn-lt"/>
                <a:cs typeface="+mn-lt"/>
              </a:rPr>
              <a:t> </a:t>
            </a:r>
            <a:r>
              <a:rPr lang="en-US" sz="2100" dirty="0">
                <a:latin typeface="Futura Light"/>
                <a:ea typeface="+mn-lt"/>
                <a:cs typeface="+mn-lt"/>
              </a:rPr>
              <a:t>through reduced promotional pressure via stronger brand connection, AI forecasting preventing inventory build-up, and higher customer lifetime value from recurring engagement versus one-off purchases</a:t>
            </a:r>
            <a:endParaRPr lang="en-US" dirty="0">
              <a:latin typeface="Futura Light"/>
              <a:ea typeface="+mn-lt"/>
              <a:cs typeface="+mn-lt"/>
            </a:endParaRPr>
          </a:p>
        </p:txBody>
      </p:sp>
      <p:sp>
        <p:nvSpPr>
          <p:cNvPr id="27" name="AutoShape 2">
            <a:extLst>
              <a:ext uri="{FF2B5EF4-FFF2-40B4-BE49-F238E27FC236}">
                <a16:creationId xmlns:a16="http://schemas.microsoft.com/office/drawing/2014/main" id="{CE160CA5-50D0-5BAB-3951-EEDD9CFDFACA}"/>
              </a:ext>
            </a:extLst>
          </p:cNvPr>
          <p:cNvSpPr/>
          <p:nvPr/>
        </p:nvSpPr>
        <p:spPr>
          <a:xfrm>
            <a:off x="1083500" y="8269342"/>
            <a:ext cx="8164639" cy="8862"/>
          </a:xfrm>
          <a:prstGeom prst="line">
            <a:avLst/>
          </a:prstGeom>
          <a:ln w="38100" cap="flat">
            <a:solidFill>
              <a:srgbClr val="000000"/>
            </a:solidFill>
            <a:prstDash val="solid"/>
            <a:headEnd type="none" w="sm" len="sm"/>
            <a:tailEnd type="none" w="sm" len="sm"/>
          </a:ln>
        </p:spPr>
        <p:txBody>
          <a:bodyPr/>
          <a:lstStyle/>
          <a:p>
            <a:endParaRPr lang="en-US"/>
          </a:p>
        </p:txBody>
      </p:sp>
      <p:sp>
        <p:nvSpPr>
          <p:cNvPr id="28" name="TextBox 5">
            <a:extLst>
              <a:ext uri="{FF2B5EF4-FFF2-40B4-BE49-F238E27FC236}">
                <a16:creationId xmlns:a16="http://schemas.microsoft.com/office/drawing/2014/main" id="{184B03CA-9D5B-3D74-6CF5-A0475117312E}"/>
              </a:ext>
            </a:extLst>
          </p:cNvPr>
          <p:cNvSpPr txBox="1"/>
          <p:nvPr/>
        </p:nvSpPr>
        <p:spPr>
          <a:xfrm>
            <a:off x="11256770" y="7195483"/>
            <a:ext cx="6227564" cy="511294"/>
          </a:xfrm>
          <a:prstGeom prst="rect">
            <a:avLst/>
          </a:prstGeom>
        </p:spPr>
        <p:txBody>
          <a:bodyPr wrap="square" lIns="0" tIns="0" rIns="0" bIns="0" rtlCol="0" anchor="t">
            <a:spAutoFit/>
          </a:bodyPr>
          <a:lstStyle/>
          <a:p>
            <a:pPr algn="r">
              <a:lnSpc>
                <a:spcPts val="4340"/>
              </a:lnSpc>
              <a:spcBef>
                <a:spcPct val="0"/>
              </a:spcBef>
            </a:pPr>
            <a:r>
              <a:rPr lang="en-US" sz="3100">
                <a:solidFill>
                  <a:srgbClr val="D61F17"/>
                </a:solidFill>
                <a:latin typeface="Futura"/>
                <a:sym typeface="Futura"/>
              </a:rPr>
              <a:t>Inventory Efficiency</a:t>
            </a:r>
            <a:endParaRPr lang="en-US"/>
          </a:p>
        </p:txBody>
      </p:sp>
      <p:sp>
        <p:nvSpPr>
          <p:cNvPr id="29" name="TextBox 28">
            <a:extLst>
              <a:ext uri="{FF2B5EF4-FFF2-40B4-BE49-F238E27FC236}">
                <a16:creationId xmlns:a16="http://schemas.microsoft.com/office/drawing/2014/main" id="{1236E337-B020-C49C-8FA2-5903A0B795DA}"/>
              </a:ext>
            </a:extLst>
          </p:cNvPr>
          <p:cNvSpPr txBox="1"/>
          <p:nvPr/>
        </p:nvSpPr>
        <p:spPr>
          <a:xfrm>
            <a:off x="9313694" y="7867194"/>
            <a:ext cx="8161253" cy="14311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400" b="1" dirty="0">
                <a:ea typeface="+mn-lt"/>
                <a:cs typeface="+mn-lt"/>
              </a:rPr>
              <a:t>Increases 4/10 → 8/10</a:t>
            </a:r>
            <a:r>
              <a:rPr lang="en-US" sz="2100" dirty="0">
                <a:ea typeface="+mn-lt"/>
                <a:cs typeface="+mn-lt"/>
              </a:rPr>
              <a:t> </a:t>
            </a:r>
            <a:r>
              <a:rPr lang="en-US" sz="2100" dirty="0">
                <a:latin typeface="Futura Light"/>
                <a:ea typeface="+mn-lt"/>
                <a:cs typeface="+mn-lt"/>
              </a:rPr>
              <a:t>through predictive analytics for demand forecasting, real-time inventory visibility across channels, and smarter distribution reducing stockouts and overstocks—addressing Nike's documented supply chain and inventory build-up challenges</a:t>
            </a:r>
            <a:endParaRPr lang="en-US" dirty="0">
              <a:latin typeface="Futura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307816" y="1357465"/>
            <a:ext cx="17672368" cy="481330"/>
          </a:xfrm>
          <a:prstGeom prst="rect">
            <a:avLst/>
          </a:prstGeom>
        </p:spPr>
        <p:txBody>
          <a:bodyPr lIns="0" tIns="0" rIns="0" bIns="0" rtlCol="0" anchor="t">
            <a:spAutoFit/>
          </a:bodyPr>
          <a:lstStyle/>
          <a:p>
            <a:pPr algn="ctr">
              <a:lnSpc>
                <a:spcPts val="3919"/>
              </a:lnSpc>
            </a:pPr>
            <a:r>
              <a:rPr lang="en-US" sz="2799" b="1" i="1" dirty="0">
                <a:solidFill>
                  <a:srgbClr val="EA553B"/>
                </a:solidFill>
                <a:latin typeface="Canva Sans Bold"/>
                <a:ea typeface="Canva Sans Bold"/>
                <a:cs typeface="Canva Sans Bold"/>
                <a:sym typeface="Canva Sans Bold"/>
              </a:rPr>
              <a:t>A bold technological transformation requires a robust risk mitigation strategy</a:t>
            </a:r>
          </a:p>
        </p:txBody>
      </p:sp>
      <p:sp>
        <p:nvSpPr>
          <p:cNvPr id="5" name="TextBox 5"/>
          <p:cNvSpPr txBox="1"/>
          <p:nvPr/>
        </p:nvSpPr>
        <p:spPr>
          <a:xfrm>
            <a:off x="775853" y="2665273"/>
            <a:ext cx="6227564"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D61F17"/>
                </a:solidFill>
                <a:latin typeface="Futura"/>
                <a:ea typeface="Futura"/>
                <a:cs typeface="Futura"/>
                <a:sym typeface="Futura"/>
              </a:rPr>
              <a:t>Data Privacy &amp; Cybersecurity</a:t>
            </a:r>
          </a:p>
        </p:txBody>
      </p:sp>
      <p:sp>
        <p:nvSpPr>
          <p:cNvPr id="6" name="TextBox 6"/>
          <p:cNvSpPr txBox="1"/>
          <p:nvPr/>
        </p:nvSpPr>
        <p:spPr>
          <a:xfrm>
            <a:off x="1246942" y="5593113"/>
            <a:ext cx="5516476" cy="483146"/>
          </a:xfrm>
          <a:prstGeom prst="rect">
            <a:avLst/>
          </a:prstGeom>
        </p:spPr>
        <p:txBody>
          <a:bodyPr wrap="square" lIns="0" tIns="0" rIns="0" bIns="0" rtlCol="0" anchor="t">
            <a:spAutoFit/>
          </a:bodyPr>
          <a:lstStyle/>
          <a:p>
            <a:pPr>
              <a:lnSpc>
                <a:spcPts val="4340"/>
              </a:lnSpc>
              <a:spcBef>
                <a:spcPct val="0"/>
              </a:spcBef>
            </a:pPr>
            <a:r>
              <a:rPr lang="en-US" sz="3100">
                <a:solidFill>
                  <a:srgbClr val="D61F17"/>
                </a:solidFill>
                <a:latin typeface="Futura"/>
                <a:ea typeface="Futura"/>
                <a:cs typeface="Futura"/>
                <a:sym typeface="Futura"/>
              </a:rPr>
              <a:t>Supply Chain Disruptions</a:t>
            </a:r>
          </a:p>
        </p:txBody>
      </p:sp>
      <p:sp>
        <p:nvSpPr>
          <p:cNvPr id="7" name="TextBox 7"/>
          <p:cNvSpPr txBox="1"/>
          <p:nvPr/>
        </p:nvSpPr>
        <p:spPr>
          <a:xfrm>
            <a:off x="12482637" y="2665274"/>
            <a:ext cx="4294346" cy="588010"/>
          </a:xfrm>
          <a:prstGeom prst="rect">
            <a:avLst/>
          </a:prstGeom>
        </p:spPr>
        <p:txBody>
          <a:bodyPr lIns="0" tIns="0" rIns="0" bIns="0" rtlCol="0" anchor="t">
            <a:spAutoFit/>
          </a:bodyPr>
          <a:lstStyle/>
          <a:p>
            <a:pPr algn="ctr">
              <a:lnSpc>
                <a:spcPts val="4340"/>
              </a:lnSpc>
              <a:spcBef>
                <a:spcPct val="0"/>
              </a:spcBef>
            </a:pPr>
            <a:r>
              <a:rPr lang="en-US" sz="3100">
                <a:solidFill>
                  <a:srgbClr val="D61F17"/>
                </a:solidFill>
                <a:latin typeface="Futura"/>
                <a:ea typeface="Futura"/>
                <a:cs typeface="Futura"/>
                <a:sym typeface="Futura"/>
              </a:rPr>
              <a:t>Technology Adoption</a:t>
            </a:r>
          </a:p>
        </p:txBody>
      </p:sp>
      <p:grpSp>
        <p:nvGrpSpPr>
          <p:cNvPr id="14" name="Group 13">
            <a:extLst>
              <a:ext uri="{FF2B5EF4-FFF2-40B4-BE49-F238E27FC236}">
                <a16:creationId xmlns:a16="http://schemas.microsoft.com/office/drawing/2014/main" id="{8C18ADA8-92E1-91C0-E339-07AF2F115604}"/>
              </a:ext>
            </a:extLst>
          </p:cNvPr>
          <p:cNvGrpSpPr/>
          <p:nvPr/>
        </p:nvGrpSpPr>
        <p:grpSpPr>
          <a:xfrm>
            <a:off x="-46846" y="9514826"/>
            <a:ext cx="18334846" cy="793709"/>
            <a:chOff x="0" y="-47625"/>
            <a:chExt cx="4828931" cy="209043"/>
          </a:xfrm>
        </p:grpSpPr>
        <p:sp>
          <p:nvSpPr>
            <p:cNvPr id="12" name="Freeform 6">
              <a:extLst>
                <a:ext uri="{FF2B5EF4-FFF2-40B4-BE49-F238E27FC236}">
                  <a16:creationId xmlns:a16="http://schemas.microsoft.com/office/drawing/2014/main" id="{EE22B939-41F7-9BF9-8E09-A2A6AAA763C9}"/>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13" name="TextBox 12">
              <a:extLst>
                <a:ext uri="{FF2B5EF4-FFF2-40B4-BE49-F238E27FC236}">
                  <a16:creationId xmlns:a16="http://schemas.microsoft.com/office/drawing/2014/main" id="{BC3A93EC-8ADF-17F6-A489-80CA644F5CA1}"/>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5" name="TextBox 49">
            <a:extLst>
              <a:ext uri="{FF2B5EF4-FFF2-40B4-BE49-F238E27FC236}">
                <a16:creationId xmlns:a16="http://schemas.microsoft.com/office/drawing/2014/main" id="{6C81091B-8CA8-607C-88FD-7857F53AF7C1}"/>
              </a:ext>
            </a:extLst>
          </p:cNvPr>
          <p:cNvSpPr txBox="1"/>
          <p:nvPr/>
        </p:nvSpPr>
        <p:spPr>
          <a:xfrm>
            <a:off x="17510615" y="9728678"/>
            <a:ext cx="680417"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FFFFFF"/>
                </a:solidFill>
                <a:latin typeface="Futura"/>
                <a:ea typeface="Futura"/>
                <a:cs typeface="Futura"/>
                <a:sym typeface="Futura"/>
              </a:rPr>
              <a:t>15</a:t>
            </a:r>
            <a:endParaRPr lang="en-US" sz="3100">
              <a:solidFill>
                <a:srgbClr val="FFFFFF"/>
              </a:solidFill>
              <a:latin typeface="Futura"/>
              <a:ea typeface="Futura"/>
              <a:cs typeface="Futura"/>
            </a:endParaRPr>
          </a:p>
        </p:txBody>
      </p:sp>
      <p:sp>
        <p:nvSpPr>
          <p:cNvPr id="17" name="AutoShape 39">
            <a:extLst>
              <a:ext uri="{FF2B5EF4-FFF2-40B4-BE49-F238E27FC236}">
                <a16:creationId xmlns:a16="http://schemas.microsoft.com/office/drawing/2014/main" id="{96E208A1-0041-7FE0-4BE0-872F8B11D9A8}"/>
              </a:ext>
            </a:extLst>
          </p:cNvPr>
          <p:cNvSpPr/>
          <p:nvPr/>
        </p:nvSpPr>
        <p:spPr>
          <a:xfrm flipH="1">
            <a:off x="808236" y="4267221"/>
            <a:ext cx="0" cy="5143500"/>
          </a:xfrm>
          <a:prstGeom prst="line">
            <a:avLst/>
          </a:prstGeom>
          <a:ln w="50800" cap="flat">
            <a:solidFill>
              <a:srgbClr val="000000"/>
            </a:solidFill>
            <a:prstDash val="solid"/>
            <a:headEnd type="none" w="sm" len="sm"/>
            <a:tailEnd type="none" w="sm" len="sm"/>
          </a:ln>
        </p:spPr>
        <p:txBody>
          <a:bodyPr/>
          <a:lstStyle/>
          <a:p>
            <a:endParaRPr lang="en-US"/>
          </a:p>
        </p:txBody>
      </p:sp>
      <p:sp>
        <p:nvSpPr>
          <p:cNvPr id="19" name="TextBox 40">
            <a:extLst>
              <a:ext uri="{FF2B5EF4-FFF2-40B4-BE49-F238E27FC236}">
                <a16:creationId xmlns:a16="http://schemas.microsoft.com/office/drawing/2014/main" id="{6D198BA9-37D3-1B1E-9589-5563B0F716C6}"/>
              </a:ext>
            </a:extLst>
          </p:cNvPr>
          <p:cNvSpPr txBox="1"/>
          <p:nvPr/>
        </p:nvSpPr>
        <p:spPr>
          <a:xfrm rot="16200000">
            <a:off x="-1585560" y="6420734"/>
            <a:ext cx="3977879" cy="509050"/>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21" name="Freeform 41">
            <a:extLst>
              <a:ext uri="{FF2B5EF4-FFF2-40B4-BE49-F238E27FC236}">
                <a16:creationId xmlns:a16="http://schemas.microsoft.com/office/drawing/2014/main" id="{E254763C-D8CB-FC5F-59AB-BA92ECE0BE14}"/>
              </a:ext>
            </a:extLst>
          </p:cNvPr>
          <p:cNvSpPr/>
          <p:nvPr/>
        </p:nvSpPr>
        <p:spPr>
          <a:xfrm rot="16200000">
            <a:off x="157144" y="8769179"/>
            <a:ext cx="585341" cy="482731"/>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48">
            <a:extLst>
              <a:ext uri="{FF2B5EF4-FFF2-40B4-BE49-F238E27FC236}">
                <a16:creationId xmlns:a16="http://schemas.microsoft.com/office/drawing/2014/main" id="{A36654D9-A7F2-5B73-8ABE-5337BE9D8359}"/>
              </a:ext>
            </a:extLst>
          </p:cNvPr>
          <p:cNvSpPr txBox="1"/>
          <p:nvPr/>
        </p:nvSpPr>
        <p:spPr>
          <a:xfrm>
            <a:off x="1028700" y="160816"/>
            <a:ext cx="15735510" cy="1115434"/>
          </a:xfrm>
          <a:prstGeom prst="rect">
            <a:avLst/>
          </a:prstGeom>
        </p:spPr>
        <p:txBody>
          <a:bodyPr wrap="square" lIns="0" tIns="0" rIns="0" bIns="0" rtlCol="0" anchor="t">
            <a:spAutoFit/>
          </a:bodyPr>
          <a:lstStyle/>
          <a:p>
            <a:pPr>
              <a:lnSpc>
                <a:spcPts val="9519"/>
              </a:lnSpc>
              <a:spcBef>
                <a:spcPct val="0"/>
              </a:spcBef>
            </a:pPr>
            <a:r>
              <a:rPr lang="en-US" sz="6400">
                <a:solidFill>
                  <a:srgbClr val="000000"/>
                </a:solidFill>
                <a:latin typeface="Futura"/>
                <a:sym typeface="Futura"/>
              </a:rPr>
              <a:t>Proactive Risk Management</a:t>
            </a:r>
            <a:endParaRPr lang="en-US"/>
          </a:p>
        </p:txBody>
      </p:sp>
      <p:sp>
        <p:nvSpPr>
          <p:cNvPr id="25" name="AutoShape 2">
            <a:extLst>
              <a:ext uri="{FF2B5EF4-FFF2-40B4-BE49-F238E27FC236}">
                <a16:creationId xmlns:a16="http://schemas.microsoft.com/office/drawing/2014/main" id="{A1C349B2-3332-CAD0-8DD3-5411835F2DD7}"/>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27" name="Freeform 3" descr="A red arrow with a white background&#10;&#10;AI-generated content may be incorrect.">
            <a:extLst>
              <a:ext uri="{FF2B5EF4-FFF2-40B4-BE49-F238E27FC236}">
                <a16:creationId xmlns:a16="http://schemas.microsoft.com/office/drawing/2014/main" id="{06126851-98F1-395A-AAB1-360283F1892F}"/>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5"/>
            <a:stretch>
              <a:fillRect/>
            </a:stretch>
          </a:blipFill>
        </p:spPr>
        <p:txBody>
          <a:bodyPr/>
          <a:lstStyle/>
          <a:p>
            <a:endParaRPr lang="en-US"/>
          </a:p>
        </p:txBody>
      </p:sp>
      <p:sp>
        <p:nvSpPr>
          <p:cNvPr id="16" name="AutoShape 16">
            <a:extLst>
              <a:ext uri="{FF2B5EF4-FFF2-40B4-BE49-F238E27FC236}">
                <a16:creationId xmlns:a16="http://schemas.microsoft.com/office/drawing/2014/main" id="{1CF8CC26-502C-B5B4-0FBE-99555012F487}"/>
              </a:ext>
            </a:extLst>
          </p:cNvPr>
          <p:cNvSpPr/>
          <p:nvPr/>
        </p:nvSpPr>
        <p:spPr>
          <a:xfrm>
            <a:off x="1247943" y="6156918"/>
            <a:ext cx="6909296"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20" name="Picture 19" descr="42,967 Data Privacy Line Icon Stock Vectors and Vector Art | Shutterstock">
            <a:extLst>
              <a:ext uri="{FF2B5EF4-FFF2-40B4-BE49-F238E27FC236}">
                <a16:creationId xmlns:a16="http://schemas.microsoft.com/office/drawing/2014/main" id="{C054DA3B-E7E0-D118-D66A-4A3309B643C2}"/>
              </a:ext>
            </a:extLst>
          </p:cNvPr>
          <p:cNvPicPr>
            <a:picLocks noChangeAspect="1"/>
          </p:cNvPicPr>
          <p:nvPr/>
        </p:nvPicPr>
        <p:blipFill>
          <a:blip r:embed="rId6"/>
          <a:srcRect l="13462" t="17689" r="13462" b="13462"/>
          <a:stretch>
            <a:fillRect/>
          </a:stretch>
        </p:blipFill>
        <p:spPr>
          <a:xfrm>
            <a:off x="1389185" y="3333964"/>
            <a:ext cx="1002326" cy="947895"/>
          </a:xfrm>
          <a:prstGeom prst="rect">
            <a:avLst/>
          </a:prstGeom>
        </p:spPr>
      </p:pic>
      <p:sp>
        <p:nvSpPr>
          <p:cNvPr id="24" name="TextBox 22">
            <a:extLst>
              <a:ext uri="{FF2B5EF4-FFF2-40B4-BE49-F238E27FC236}">
                <a16:creationId xmlns:a16="http://schemas.microsoft.com/office/drawing/2014/main" id="{03775099-8B21-6EE7-1489-264CCB914CA8}"/>
              </a:ext>
            </a:extLst>
          </p:cNvPr>
          <p:cNvSpPr txBox="1"/>
          <p:nvPr/>
        </p:nvSpPr>
        <p:spPr>
          <a:xfrm>
            <a:off x="2525395" y="3485017"/>
            <a:ext cx="5636053" cy="642292"/>
          </a:xfrm>
          <a:prstGeom prst="rect">
            <a:avLst/>
          </a:prstGeom>
        </p:spPr>
        <p:txBody>
          <a:bodyPr wrap="square" lIns="0" tIns="0" rIns="0" bIns="0" rtlCol="0" anchor="t">
            <a:spAutoFit/>
          </a:bodyPr>
          <a:lstStyle/>
          <a:p>
            <a:pPr>
              <a:lnSpc>
                <a:spcPts val="2538"/>
              </a:lnSpc>
              <a:spcBef>
                <a:spcPct val="0"/>
              </a:spcBef>
            </a:pPr>
            <a:r>
              <a:rPr lang="en-US" sz="2000" b="1" dirty="0">
                <a:solidFill>
                  <a:srgbClr val="000000"/>
                </a:solidFill>
                <a:ea typeface="+mn-lt"/>
                <a:cs typeface="+mn-lt"/>
                <a:sym typeface="Futura"/>
              </a:rPr>
              <a:t>Implement end-to-end encryption and invest in advanced threat detection</a:t>
            </a:r>
            <a:endParaRPr lang="en-US" sz="2000" b="1" dirty="0">
              <a:ea typeface="Calibri"/>
              <a:cs typeface="Calibri"/>
            </a:endParaRPr>
          </a:p>
        </p:txBody>
      </p:sp>
      <p:sp>
        <p:nvSpPr>
          <p:cNvPr id="26" name="AutoShape 16">
            <a:extLst>
              <a:ext uri="{FF2B5EF4-FFF2-40B4-BE49-F238E27FC236}">
                <a16:creationId xmlns:a16="http://schemas.microsoft.com/office/drawing/2014/main" id="{976FC19C-3666-67AE-039E-0BF02298D4DF}"/>
              </a:ext>
            </a:extLst>
          </p:cNvPr>
          <p:cNvSpPr/>
          <p:nvPr/>
        </p:nvSpPr>
        <p:spPr>
          <a:xfrm>
            <a:off x="1247942" y="3229079"/>
            <a:ext cx="6909296" cy="0"/>
          </a:xfrm>
          <a:prstGeom prst="line">
            <a:avLst/>
          </a:prstGeom>
          <a:ln w="38100" cap="flat">
            <a:solidFill>
              <a:srgbClr val="000000"/>
            </a:solidFill>
            <a:prstDash val="solid"/>
            <a:headEnd type="none" w="sm" len="sm"/>
            <a:tailEnd type="none" w="sm" len="sm"/>
          </a:ln>
        </p:spPr>
        <p:txBody>
          <a:bodyPr/>
          <a:lstStyle/>
          <a:p>
            <a:endParaRPr lang="en-US"/>
          </a:p>
        </p:txBody>
      </p:sp>
      <p:sp>
        <p:nvSpPr>
          <p:cNvPr id="28" name="TextBox 22">
            <a:extLst>
              <a:ext uri="{FF2B5EF4-FFF2-40B4-BE49-F238E27FC236}">
                <a16:creationId xmlns:a16="http://schemas.microsoft.com/office/drawing/2014/main" id="{90CA2CA6-6AB9-9481-AA9C-369097D0F0DB}"/>
              </a:ext>
            </a:extLst>
          </p:cNvPr>
          <p:cNvSpPr txBox="1"/>
          <p:nvPr/>
        </p:nvSpPr>
        <p:spPr>
          <a:xfrm>
            <a:off x="2525394" y="6351308"/>
            <a:ext cx="5636053" cy="642292"/>
          </a:xfrm>
          <a:prstGeom prst="rect">
            <a:avLst/>
          </a:prstGeom>
        </p:spPr>
        <p:txBody>
          <a:bodyPr wrap="square" lIns="0" tIns="0" rIns="0" bIns="0" rtlCol="0" anchor="t">
            <a:spAutoFit/>
          </a:bodyPr>
          <a:lstStyle/>
          <a:p>
            <a:pPr>
              <a:lnSpc>
                <a:spcPts val="2538"/>
              </a:lnSpc>
              <a:spcBef>
                <a:spcPct val="0"/>
              </a:spcBef>
            </a:pPr>
            <a:r>
              <a:rPr lang="en-US" sz="2000" b="1" dirty="0">
                <a:solidFill>
                  <a:srgbClr val="000000"/>
                </a:solidFill>
                <a:ea typeface="+mn-lt"/>
                <a:cs typeface="+mn-lt"/>
                <a:sym typeface="Futura"/>
              </a:rPr>
              <a:t>Build redundancy with diversified sourcing and regional distribution centers</a:t>
            </a:r>
            <a:endParaRPr lang="en-US" sz="2000" b="1" dirty="0">
              <a:ea typeface="+mn-lt"/>
              <a:cs typeface="+mn-lt"/>
            </a:endParaRPr>
          </a:p>
        </p:txBody>
      </p:sp>
      <p:pic>
        <p:nvPicPr>
          <p:cNvPr id="30" name="Picture 29" descr="Supply chain disruption icon vector image can be used for business risks |  Premium Vector">
            <a:extLst>
              <a:ext uri="{FF2B5EF4-FFF2-40B4-BE49-F238E27FC236}">
                <a16:creationId xmlns:a16="http://schemas.microsoft.com/office/drawing/2014/main" id="{16CE6E8E-6777-F583-CD1E-DD4337829801}"/>
              </a:ext>
            </a:extLst>
          </p:cNvPr>
          <p:cNvPicPr>
            <a:picLocks noChangeAspect="1"/>
          </p:cNvPicPr>
          <p:nvPr/>
        </p:nvPicPr>
        <p:blipFill>
          <a:blip r:embed="rId7"/>
          <a:srcRect l="-171" t="8333" r="1964"/>
          <a:stretch>
            <a:fillRect/>
          </a:stretch>
        </p:blipFill>
        <p:spPr>
          <a:xfrm>
            <a:off x="1243829" y="6268915"/>
            <a:ext cx="1243265" cy="1143001"/>
          </a:xfrm>
          <a:prstGeom prst="rect">
            <a:avLst/>
          </a:prstGeom>
        </p:spPr>
      </p:pic>
      <p:sp>
        <p:nvSpPr>
          <p:cNvPr id="32" name="AutoShape 16">
            <a:extLst>
              <a:ext uri="{FF2B5EF4-FFF2-40B4-BE49-F238E27FC236}">
                <a16:creationId xmlns:a16="http://schemas.microsoft.com/office/drawing/2014/main" id="{9673402A-D0D5-D685-93E0-89667ECD2B98}"/>
              </a:ext>
            </a:extLst>
          </p:cNvPr>
          <p:cNvSpPr/>
          <p:nvPr/>
        </p:nvSpPr>
        <p:spPr>
          <a:xfrm>
            <a:off x="9688556" y="3229078"/>
            <a:ext cx="6909296"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33" name="Picture 32" descr="Technology Adoption Icons - Free SVG &amp; PNG Technology ...">
            <a:extLst>
              <a:ext uri="{FF2B5EF4-FFF2-40B4-BE49-F238E27FC236}">
                <a16:creationId xmlns:a16="http://schemas.microsoft.com/office/drawing/2014/main" id="{31E4A08B-099F-3981-0B5B-21FD355D274A}"/>
              </a:ext>
            </a:extLst>
          </p:cNvPr>
          <p:cNvPicPr>
            <a:picLocks noChangeAspect="1"/>
          </p:cNvPicPr>
          <p:nvPr/>
        </p:nvPicPr>
        <p:blipFill>
          <a:blip r:embed="rId8"/>
          <a:stretch>
            <a:fillRect/>
          </a:stretch>
        </p:blipFill>
        <p:spPr>
          <a:xfrm>
            <a:off x="15470713" y="3337327"/>
            <a:ext cx="1132913" cy="1106537"/>
          </a:xfrm>
          <a:prstGeom prst="rect">
            <a:avLst/>
          </a:prstGeom>
        </p:spPr>
      </p:pic>
      <p:sp>
        <p:nvSpPr>
          <p:cNvPr id="34" name="TextBox 22">
            <a:extLst>
              <a:ext uri="{FF2B5EF4-FFF2-40B4-BE49-F238E27FC236}">
                <a16:creationId xmlns:a16="http://schemas.microsoft.com/office/drawing/2014/main" id="{EA38E42A-4489-51E6-B685-CFCD1768102E}"/>
              </a:ext>
            </a:extLst>
          </p:cNvPr>
          <p:cNvSpPr txBox="1"/>
          <p:nvPr/>
        </p:nvSpPr>
        <p:spPr>
          <a:xfrm>
            <a:off x="9664748" y="3414678"/>
            <a:ext cx="5636053" cy="962892"/>
          </a:xfrm>
          <a:prstGeom prst="rect">
            <a:avLst/>
          </a:prstGeom>
        </p:spPr>
        <p:txBody>
          <a:bodyPr wrap="square" lIns="0" tIns="0" rIns="0" bIns="0" rtlCol="0" anchor="t">
            <a:spAutoFit/>
          </a:bodyPr>
          <a:lstStyle/>
          <a:p>
            <a:pPr algn="r">
              <a:lnSpc>
                <a:spcPts val="2538"/>
              </a:lnSpc>
              <a:spcBef>
                <a:spcPct val="0"/>
              </a:spcBef>
            </a:pPr>
            <a:r>
              <a:rPr lang="en-US" sz="2000" b="1" dirty="0">
                <a:solidFill>
                  <a:srgbClr val="000000"/>
                </a:solidFill>
                <a:ea typeface="+mn-lt"/>
                <a:cs typeface="+mn-lt"/>
                <a:sym typeface="Futura"/>
              </a:rPr>
              <a:t>Provide comprehensive upskilling and training programs for the workforce in data analytics and digital customer service </a:t>
            </a:r>
            <a:endParaRPr lang="en-US" sz="2000" b="1" dirty="0">
              <a:ea typeface="+mn-lt"/>
              <a:cs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72AA6-D215-19B8-B67F-4853B2D65184}"/>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66E92D0-AFBF-865E-5723-A73A645F4DEA}"/>
              </a:ext>
            </a:extLst>
          </p:cNvPr>
          <p:cNvSpPr txBox="1"/>
          <p:nvPr/>
        </p:nvSpPr>
        <p:spPr>
          <a:xfrm>
            <a:off x="307816" y="1357465"/>
            <a:ext cx="17672368" cy="943207"/>
          </a:xfrm>
          <a:prstGeom prst="rect">
            <a:avLst/>
          </a:prstGeom>
        </p:spPr>
        <p:txBody>
          <a:bodyPr lIns="0" tIns="0" rIns="0" bIns="0" rtlCol="0" anchor="t">
            <a:spAutoFit/>
          </a:bodyPr>
          <a:lstStyle/>
          <a:p>
            <a:pPr algn="ctr"/>
            <a:r>
              <a:rPr lang="en-US" sz="3100" i="1" dirty="0">
                <a:solidFill>
                  <a:srgbClr val="EA553B"/>
                </a:solidFill>
                <a:latin typeface="Futura"/>
                <a:ea typeface="Canva Sans Bold"/>
                <a:cs typeface="Canva Sans Bold"/>
                <a:sym typeface="Canva Sans Bold"/>
              </a:rPr>
              <a:t>Managing change across the organization is crucial for successful integration</a:t>
            </a:r>
            <a:endParaRPr lang="en-US" sz="3100" i="1" dirty="0">
              <a:solidFill>
                <a:srgbClr val="000000"/>
              </a:solidFill>
              <a:latin typeface="Futura"/>
              <a:ea typeface="Canva Sans Bold"/>
              <a:cs typeface="Canva Sans Bold"/>
              <a:sym typeface="Canva Sans Bold"/>
            </a:endParaRPr>
          </a:p>
          <a:p>
            <a:pPr algn="ctr">
              <a:lnSpc>
                <a:spcPts val="3919"/>
              </a:lnSpc>
            </a:pPr>
            <a:endParaRPr lang="en-US" sz="2750" b="1" dirty="0">
              <a:solidFill>
                <a:srgbClr val="EA553B"/>
              </a:solidFill>
              <a:latin typeface="Canva Sans Bold"/>
              <a:ea typeface="Canva Sans Bold"/>
              <a:cs typeface="Canva Sans Bold"/>
            </a:endParaRPr>
          </a:p>
        </p:txBody>
      </p:sp>
      <p:sp>
        <p:nvSpPr>
          <p:cNvPr id="5" name="TextBox 5">
            <a:extLst>
              <a:ext uri="{FF2B5EF4-FFF2-40B4-BE49-F238E27FC236}">
                <a16:creationId xmlns:a16="http://schemas.microsoft.com/office/drawing/2014/main" id="{68A5B53E-AAD2-733A-54B6-7B3D900316AA}"/>
              </a:ext>
            </a:extLst>
          </p:cNvPr>
          <p:cNvSpPr txBox="1"/>
          <p:nvPr/>
        </p:nvSpPr>
        <p:spPr>
          <a:xfrm>
            <a:off x="1250638" y="2647688"/>
            <a:ext cx="5752779" cy="511294"/>
          </a:xfrm>
          <a:prstGeom prst="rect">
            <a:avLst/>
          </a:prstGeom>
        </p:spPr>
        <p:txBody>
          <a:bodyPr wrap="square" lIns="0" tIns="0" rIns="0" bIns="0" rtlCol="0" anchor="t">
            <a:spAutoFit/>
          </a:bodyPr>
          <a:lstStyle/>
          <a:p>
            <a:pPr>
              <a:lnSpc>
                <a:spcPts val="4340"/>
              </a:lnSpc>
              <a:spcBef>
                <a:spcPct val="0"/>
              </a:spcBef>
            </a:pPr>
            <a:r>
              <a:rPr lang="en-US" sz="3100">
                <a:solidFill>
                  <a:srgbClr val="D61F17"/>
                </a:solidFill>
                <a:latin typeface="Futura"/>
                <a:sym typeface="Futura"/>
              </a:rPr>
              <a:t>Customers</a:t>
            </a:r>
            <a:endParaRPr lang="en-US">
              <a:ea typeface="Calibri"/>
              <a:cs typeface="Calibri"/>
            </a:endParaRPr>
          </a:p>
        </p:txBody>
      </p:sp>
      <p:sp>
        <p:nvSpPr>
          <p:cNvPr id="6" name="TextBox 6">
            <a:extLst>
              <a:ext uri="{FF2B5EF4-FFF2-40B4-BE49-F238E27FC236}">
                <a16:creationId xmlns:a16="http://schemas.microsoft.com/office/drawing/2014/main" id="{1145A370-569E-6984-5467-0D2DA3ED0BB5}"/>
              </a:ext>
            </a:extLst>
          </p:cNvPr>
          <p:cNvSpPr txBox="1"/>
          <p:nvPr/>
        </p:nvSpPr>
        <p:spPr>
          <a:xfrm>
            <a:off x="1246942" y="5593113"/>
            <a:ext cx="5516476" cy="483146"/>
          </a:xfrm>
          <a:prstGeom prst="rect">
            <a:avLst/>
          </a:prstGeom>
        </p:spPr>
        <p:txBody>
          <a:bodyPr wrap="square" lIns="0" tIns="0" rIns="0" bIns="0" rtlCol="0" anchor="t">
            <a:spAutoFit/>
          </a:bodyPr>
          <a:lstStyle/>
          <a:p>
            <a:pPr>
              <a:lnSpc>
                <a:spcPts val="4340"/>
              </a:lnSpc>
              <a:spcBef>
                <a:spcPct val="0"/>
              </a:spcBef>
            </a:pPr>
            <a:r>
              <a:rPr lang="en-US" sz="3100">
                <a:solidFill>
                  <a:srgbClr val="D61F17"/>
                </a:solidFill>
                <a:latin typeface="Futura"/>
                <a:ea typeface="Futura"/>
                <a:cs typeface="Futura"/>
              </a:rPr>
              <a:t>Workforce</a:t>
            </a:r>
          </a:p>
        </p:txBody>
      </p:sp>
      <p:sp>
        <p:nvSpPr>
          <p:cNvPr id="7" name="TextBox 7">
            <a:extLst>
              <a:ext uri="{FF2B5EF4-FFF2-40B4-BE49-F238E27FC236}">
                <a16:creationId xmlns:a16="http://schemas.microsoft.com/office/drawing/2014/main" id="{406FCC8B-0275-FB48-D57A-520E573FA06D}"/>
              </a:ext>
            </a:extLst>
          </p:cNvPr>
          <p:cNvSpPr txBox="1"/>
          <p:nvPr/>
        </p:nvSpPr>
        <p:spPr>
          <a:xfrm>
            <a:off x="12306791" y="2665274"/>
            <a:ext cx="4294346" cy="483146"/>
          </a:xfrm>
          <a:prstGeom prst="rect">
            <a:avLst/>
          </a:prstGeom>
        </p:spPr>
        <p:txBody>
          <a:bodyPr lIns="0" tIns="0" rIns="0" bIns="0" rtlCol="0" anchor="t">
            <a:spAutoFit/>
          </a:bodyPr>
          <a:lstStyle/>
          <a:p>
            <a:pPr algn="r">
              <a:lnSpc>
                <a:spcPts val="4340"/>
              </a:lnSpc>
              <a:spcBef>
                <a:spcPct val="0"/>
              </a:spcBef>
            </a:pPr>
            <a:r>
              <a:rPr lang="en-US" sz="3100">
                <a:solidFill>
                  <a:srgbClr val="D61F17"/>
                </a:solidFill>
                <a:latin typeface="Futura"/>
                <a:ea typeface="Futura"/>
                <a:cs typeface="Futura"/>
                <a:sym typeface="Futura"/>
              </a:rPr>
              <a:t>Stores</a:t>
            </a:r>
            <a:endParaRPr lang="en-US" sz="3100">
              <a:solidFill>
                <a:srgbClr val="D61F17"/>
              </a:solidFill>
              <a:latin typeface="Futura"/>
              <a:ea typeface="Futura"/>
              <a:cs typeface="Futura"/>
            </a:endParaRPr>
          </a:p>
        </p:txBody>
      </p:sp>
      <p:grpSp>
        <p:nvGrpSpPr>
          <p:cNvPr id="14" name="Group 13">
            <a:extLst>
              <a:ext uri="{FF2B5EF4-FFF2-40B4-BE49-F238E27FC236}">
                <a16:creationId xmlns:a16="http://schemas.microsoft.com/office/drawing/2014/main" id="{1D1D8D63-3CAB-CE11-5515-3529EC297375}"/>
              </a:ext>
            </a:extLst>
          </p:cNvPr>
          <p:cNvGrpSpPr/>
          <p:nvPr/>
        </p:nvGrpSpPr>
        <p:grpSpPr>
          <a:xfrm>
            <a:off x="-46846" y="9514826"/>
            <a:ext cx="18334846" cy="793709"/>
            <a:chOff x="0" y="-47625"/>
            <a:chExt cx="4828931" cy="209043"/>
          </a:xfrm>
        </p:grpSpPr>
        <p:sp>
          <p:nvSpPr>
            <p:cNvPr id="12" name="Freeform 6">
              <a:extLst>
                <a:ext uri="{FF2B5EF4-FFF2-40B4-BE49-F238E27FC236}">
                  <a16:creationId xmlns:a16="http://schemas.microsoft.com/office/drawing/2014/main" id="{E4EC3CBA-1145-8659-4BBC-D3021573E95A}"/>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13" name="TextBox 12">
              <a:extLst>
                <a:ext uri="{FF2B5EF4-FFF2-40B4-BE49-F238E27FC236}">
                  <a16:creationId xmlns:a16="http://schemas.microsoft.com/office/drawing/2014/main" id="{89846324-FD4B-C4AF-6293-1F1F5AC3AC22}"/>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5" name="TextBox 49">
            <a:extLst>
              <a:ext uri="{FF2B5EF4-FFF2-40B4-BE49-F238E27FC236}">
                <a16:creationId xmlns:a16="http://schemas.microsoft.com/office/drawing/2014/main" id="{3223EE4D-3588-0F2F-94C8-E2D79C9D15F7}"/>
              </a:ext>
            </a:extLst>
          </p:cNvPr>
          <p:cNvSpPr txBox="1"/>
          <p:nvPr/>
        </p:nvSpPr>
        <p:spPr>
          <a:xfrm>
            <a:off x="17510615" y="9728678"/>
            <a:ext cx="680417" cy="508985"/>
          </a:xfrm>
          <a:prstGeom prst="rect">
            <a:avLst/>
          </a:prstGeom>
        </p:spPr>
        <p:txBody>
          <a:bodyPr wrap="square" lIns="0" tIns="0" rIns="0" bIns="0" rtlCol="0" anchor="t">
            <a:spAutoFit/>
          </a:bodyPr>
          <a:lstStyle/>
          <a:p>
            <a:pPr algn="ctr">
              <a:lnSpc>
                <a:spcPts val="4340"/>
              </a:lnSpc>
              <a:spcBef>
                <a:spcPct val="0"/>
              </a:spcBef>
            </a:pPr>
            <a:r>
              <a:rPr lang="en-US" sz="3100" dirty="0">
                <a:solidFill>
                  <a:srgbClr val="FFFFFF"/>
                </a:solidFill>
                <a:latin typeface="Futura"/>
                <a:ea typeface="Futura"/>
                <a:cs typeface="Futura"/>
                <a:sym typeface="Futura"/>
              </a:rPr>
              <a:t>16</a:t>
            </a:r>
            <a:endParaRPr lang="en-US" sz="3100" dirty="0">
              <a:solidFill>
                <a:srgbClr val="FFFFFF"/>
              </a:solidFill>
              <a:latin typeface="Futura"/>
              <a:ea typeface="Futura"/>
              <a:cs typeface="Futura"/>
            </a:endParaRPr>
          </a:p>
        </p:txBody>
      </p:sp>
      <p:sp>
        <p:nvSpPr>
          <p:cNvPr id="17" name="AutoShape 39">
            <a:extLst>
              <a:ext uri="{FF2B5EF4-FFF2-40B4-BE49-F238E27FC236}">
                <a16:creationId xmlns:a16="http://schemas.microsoft.com/office/drawing/2014/main" id="{C40DC64E-2FDF-EF65-E262-07AE58236328}"/>
              </a:ext>
            </a:extLst>
          </p:cNvPr>
          <p:cNvSpPr/>
          <p:nvPr/>
        </p:nvSpPr>
        <p:spPr>
          <a:xfrm flipH="1">
            <a:off x="808236" y="4267221"/>
            <a:ext cx="0" cy="5143500"/>
          </a:xfrm>
          <a:prstGeom prst="line">
            <a:avLst/>
          </a:prstGeom>
          <a:ln w="50800" cap="flat">
            <a:solidFill>
              <a:srgbClr val="000000"/>
            </a:solidFill>
            <a:prstDash val="solid"/>
            <a:headEnd type="none" w="sm" len="sm"/>
            <a:tailEnd type="none" w="sm" len="sm"/>
          </a:ln>
        </p:spPr>
        <p:txBody>
          <a:bodyPr/>
          <a:lstStyle/>
          <a:p>
            <a:endParaRPr lang="en-US"/>
          </a:p>
        </p:txBody>
      </p:sp>
      <p:sp>
        <p:nvSpPr>
          <p:cNvPr id="19" name="TextBox 40">
            <a:extLst>
              <a:ext uri="{FF2B5EF4-FFF2-40B4-BE49-F238E27FC236}">
                <a16:creationId xmlns:a16="http://schemas.microsoft.com/office/drawing/2014/main" id="{4A0FF804-42C1-B1A6-04EB-575FB929766A}"/>
              </a:ext>
            </a:extLst>
          </p:cNvPr>
          <p:cNvSpPr txBox="1"/>
          <p:nvPr/>
        </p:nvSpPr>
        <p:spPr>
          <a:xfrm rot="16200000">
            <a:off x="-1585560" y="6420734"/>
            <a:ext cx="3977879" cy="509050"/>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21" name="Freeform 41">
            <a:extLst>
              <a:ext uri="{FF2B5EF4-FFF2-40B4-BE49-F238E27FC236}">
                <a16:creationId xmlns:a16="http://schemas.microsoft.com/office/drawing/2014/main" id="{30CE0128-391E-A9C6-B87C-09E6968649CD}"/>
              </a:ext>
            </a:extLst>
          </p:cNvPr>
          <p:cNvSpPr/>
          <p:nvPr/>
        </p:nvSpPr>
        <p:spPr>
          <a:xfrm rot="16200000">
            <a:off x="157144" y="8769179"/>
            <a:ext cx="585341" cy="482731"/>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48">
            <a:extLst>
              <a:ext uri="{FF2B5EF4-FFF2-40B4-BE49-F238E27FC236}">
                <a16:creationId xmlns:a16="http://schemas.microsoft.com/office/drawing/2014/main" id="{94559F42-D92A-D351-D8FD-BB782C22DD28}"/>
              </a:ext>
            </a:extLst>
          </p:cNvPr>
          <p:cNvSpPr txBox="1"/>
          <p:nvPr/>
        </p:nvSpPr>
        <p:spPr>
          <a:xfrm>
            <a:off x="1028700" y="160816"/>
            <a:ext cx="15735510" cy="984885"/>
          </a:xfrm>
          <a:prstGeom prst="rect">
            <a:avLst/>
          </a:prstGeom>
        </p:spPr>
        <p:txBody>
          <a:bodyPr wrap="square" lIns="0" tIns="0" rIns="0" bIns="0" rtlCol="0" anchor="t">
            <a:spAutoFit/>
          </a:bodyPr>
          <a:lstStyle/>
          <a:p>
            <a:r>
              <a:rPr lang="en-US" sz="6400">
                <a:solidFill>
                  <a:srgbClr val="000000"/>
                </a:solidFill>
                <a:latin typeface="Futura"/>
                <a:sym typeface="Futura"/>
              </a:rPr>
              <a:t>Impact &amp; Change Management</a:t>
            </a:r>
          </a:p>
        </p:txBody>
      </p:sp>
      <p:sp>
        <p:nvSpPr>
          <p:cNvPr id="25" name="AutoShape 2">
            <a:extLst>
              <a:ext uri="{FF2B5EF4-FFF2-40B4-BE49-F238E27FC236}">
                <a16:creationId xmlns:a16="http://schemas.microsoft.com/office/drawing/2014/main" id="{8894FE33-D137-4C12-AA96-E585B3AA8793}"/>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27" name="Freeform 3" descr="A red arrow with a white background&#10;&#10;AI-generated content may be incorrect.">
            <a:extLst>
              <a:ext uri="{FF2B5EF4-FFF2-40B4-BE49-F238E27FC236}">
                <a16:creationId xmlns:a16="http://schemas.microsoft.com/office/drawing/2014/main" id="{C970E4FB-66E1-4C0A-AE45-17619E74B9ED}"/>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5"/>
            <a:stretch>
              <a:fillRect/>
            </a:stretch>
          </a:blipFill>
        </p:spPr>
        <p:txBody>
          <a:bodyPr/>
          <a:lstStyle/>
          <a:p>
            <a:endParaRPr lang="en-US"/>
          </a:p>
        </p:txBody>
      </p:sp>
      <p:sp>
        <p:nvSpPr>
          <p:cNvPr id="16" name="AutoShape 16">
            <a:extLst>
              <a:ext uri="{FF2B5EF4-FFF2-40B4-BE49-F238E27FC236}">
                <a16:creationId xmlns:a16="http://schemas.microsoft.com/office/drawing/2014/main" id="{377DA05A-F5AA-8E94-1378-9D89F1973757}"/>
              </a:ext>
            </a:extLst>
          </p:cNvPr>
          <p:cNvSpPr/>
          <p:nvPr/>
        </p:nvSpPr>
        <p:spPr>
          <a:xfrm>
            <a:off x="1247943" y="6123051"/>
            <a:ext cx="6909296" cy="0"/>
          </a:xfrm>
          <a:prstGeom prst="line">
            <a:avLst/>
          </a:prstGeom>
          <a:ln w="38100" cap="flat">
            <a:solidFill>
              <a:srgbClr val="000000"/>
            </a:solidFill>
            <a:prstDash val="solid"/>
            <a:headEnd type="none" w="sm" len="sm"/>
            <a:tailEnd type="none" w="sm" len="sm"/>
          </a:ln>
        </p:spPr>
        <p:txBody>
          <a:bodyPr/>
          <a:lstStyle/>
          <a:p>
            <a:endParaRPr lang="en-US"/>
          </a:p>
        </p:txBody>
      </p:sp>
      <p:sp>
        <p:nvSpPr>
          <p:cNvPr id="24" name="TextBox 22">
            <a:extLst>
              <a:ext uri="{FF2B5EF4-FFF2-40B4-BE49-F238E27FC236}">
                <a16:creationId xmlns:a16="http://schemas.microsoft.com/office/drawing/2014/main" id="{4A82733C-32CE-4850-9625-4FFF4105BB12}"/>
              </a:ext>
            </a:extLst>
          </p:cNvPr>
          <p:cNvSpPr txBox="1"/>
          <p:nvPr/>
        </p:nvSpPr>
        <p:spPr>
          <a:xfrm>
            <a:off x="2525395" y="3425174"/>
            <a:ext cx="5636053" cy="628762"/>
          </a:xfrm>
          <a:prstGeom prst="rect">
            <a:avLst/>
          </a:prstGeom>
        </p:spPr>
        <p:txBody>
          <a:bodyPr wrap="square" lIns="0" tIns="0" rIns="0" bIns="0" rtlCol="0" anchor="t">
            <a:spAutoFit/>
          </a:bodyPr>
          <a:lstStyle/>
          <a:p>
            <a:pPr>
              <a:lnSpc>
                <a:spcPts val="2538"/>
              </a:lnSpc>
              <a:spcBef>
                <a:spcPct val="0"/>
              </a:spcBef>
            </a:pPr>
            <a:r>
              <a:rPr lang="en-US" sz="2000" b="1" dirty="0">
                <a:solidFill>
                  <a:srgbClr val="000000"/>
                </a:solidFill>
                <a:ea typeface="+mn-lt"/>
                <a:cs typeface="+mn-lt"/>
                <a:sym typeface="Futura"/>
              </a:rPr>
              <a:t>Increased trust, loyalty, and purchase confidence via hyper-personalized, seamless experiences </a:t>
            </a:r>
            <a:endParaRPr lang="en-US" sz="2000" b="1" dirty="0">
              <a:ea typeface="+mn-lt"/>
              <a:cs typeface="+mn-lt"/>
            </a:endParaRPr>
          </a:p>
        </p:txBody>
      </p:sp>
      <p:sp>
        <p:nvSpPr>
          <p:cNvPr id="26" name="AutoShape 16">
            <a:extLst>
              <a:ext uri="{FF2B5EF4-FFF2-40B4-BE49-F238E27FC236}">
                <a16:creationId xmlns:a16="http://schemas.microsoft.com/office/drawing/2014/main" id="{3F8A2749-9FD3-1F32-3E85-6FCBAF288F39}"/>
              </a:ext>
            </a:extLst>
          </p:cNvPr>
          <p:cNvSpPr/>
          <p:nvPr/>
        </p:nvSpPr>
        <p:spPr>
          <a:xfrm>
            <a:off x="1247942" y="3195212"/>
            <a:ext cx="6909296" cy="0"/>
          </a:xfrm>
          <a:prstGeom prst="line">
            <a:avLst/>
          </a:prstGeom>
          <a:ln w="38100" cap="flat">
            <a:solidFill>
              <a:srgbClr val="000000"/>
            </a:solidFill>
            <a:prstDash val="solid"/>
            <a:headEnd type="none" w="sm" len="sm"/>
            <a:tailEnd type="none" w="sm" len="sm"/>
          </a:ln>
        </p:spPr>
        <p:txBody>
          <a:bodyPr/>
          <a:lstStyle/>
          <a:p>
            <a:endParaRPr lang="en-US"/>
          </a:p>
        </p:txBody>
      </p:sp>
      <p:sp>
        <p:nvSpPr>
          <p:cNvPr id="28" name="TextBox 22">
            <a:extLst>
              <a:ext uri="{FF2B5EF4-FFF2-40B4-BE49-F238E27FC236}">
                <a16:creationId xmlns:a16="http://schemas.microsoft.com/office/drawing/2014/main" id="{70C912C9-7F05-DFBD-9A93-65C512220B5C}"/>
              </a:ext>
            </a:extLst>
          </p:cNvPr>
          <p:cNvSpPr txBox="1"/>
          <p:nvPr/>
        </p:nvSpPr>
        <p:spPr>
          <a:xfrm>
            <a:off x="2525394" y="6351308"/>
            <a:ext cx="5636053" cy="949362"/>
          </a:xfrm>
          <a:prstGeom prst="rect">
            <a:avLst/>
          </a:prstGeom>
        </p:spPr>
        <p:txBody>
          <a:bodyPr wrap="square" lIns="0" tIns="0" rIns="0" bIns="0" rtlCol="0" anchor="t">
            <a:spAutoFit/>
          </a:bodyPr>
          <a:lstStyle/>
          <a:p>
            <a:pPr>
              <a:lnSpc>
                <a:spcPts val="2538"/>
              </a:lnSpc>
              <a:spcBef>
                <a:spcPct val="0"/>
              </a:spcBef>
            </a:pPr>
            <a:r>
              <a:rPr lang="en-US" sz="2000" b="1" dirty="0">
                <a:solidFill>
                  <a:srgbClr val="000000"/>
                </a:solidFill>
                <a:ea typeface="+mn-lt"/>
                <a:cs typeface="+mn-lt"/>
                <a:sym typeface="Futura"/>
              </a:rPr>
              <a:t>Upskilling in data analytics and digital commerce; transparent communication and training are mandatory</a:t>
            </a:r>
            <a:endParaRPr lang="en-US" b="1" dirty="0">
              <a:ea typeface="+mn-lt"/>
              <a:cs typeface="+mn-lt"/>
            </a:endParaRPr>
          </a:p>
        </p:txBody>
      </p:sp>
      <p:sp>
        <p:nvSpPr>
          <p:cNvPr id="32" name="AutoShape 16">
            <a:extLst>
              <a:ext uri="{FF2B5EF4-FFF2-40B4-BE49-F238E27FC236}">
                <a16:creationId xmlns:a16="http://schemas.microsoft.com/office/drawing/2014/main" id="{E20389B7-3A06-0ED1-0207-425C5DF4A749}"/>
              </a:ext>
            </a:extLst>
          </p:cNvPr>
          <p:cNvSpPr/>
          <p:nvPr/>
        </p:nvSpPr>
        <p:spPr>
          <a:xfrm>
            <a:off x="9688556" y="3195211"/>
            <a:ext cx="6909296" cy="0"/>
          </a:xfrm>
          <a:prstGeom prst="line">
            <a:avLst/>
          </a:prstGeom>
          <a:ln w="38100" cap="flat">
            <a:solidFill>
              <a:srgbClr val="000000"/>
            </a:solidFill>
            <a:prstDash val="solid"/>
            <a:headEnd type="none" w="sm" len="sm"/>
            <a:tailEnd type="none" w="sm" len="sm"/>
          </a:ln>
        </p:spPr>
        <p:txBody>
          <a:bodyPr/>
          <a:lstStyle/>
          <a:p>
            <a:endParaRPr lang="en-US"/>
          </a:p>
        </p:txBody>
      </p:sp>
      <p:sp>
        <p:nvSpPr>
          <p:cNvPr id="34" name="TextBox 22">
            <a:extLst>
              <a:ext uri="{FF2B5EF4-FFF2-40B4-BE49-F238E27FC236}">
                <a16:creationId xmlns:a16="http://schemas.microsoft.com/office/drawing/2014/main" id="{1BC7B1CE-8297-18B3-245F-4205166FA78F}"/>
              </a:ext>
            </a:extLst>
          </p:cNvPr>
          <p:cNvSpPr txBox="1"/>
          <p:nvPr/>
        </p:nvSpPr>
        <p:spPr>
          <a:xfrm>
            <a:off x="9506487" y="3449847"/>
            <a:ext cx="5794314" cy="628762"/>
          </a:xfrm>
          <a:prstGeom prst="rect">
            <a:avLst/>
          </a:prstGeom>
        </p:spPr>
        <p:txBody>
          <a:bodyPr wrap="square" lIns="0" tIns="0" rIns="0" bIns="0" rtlCol="0" anchor="t">
            <a:spAutoFit/>
          </a:bodyPr>
          <a:lstStyle/>
          <a:p>
            <a:pPr algn="r">
              <a:lnSpc>
                <a:spcPts val="2538"/>
              </a:lnSpc>
              <a:spcBef>
                <a:spcPct val="0"/>
              </a:spcBef>
            </a:pPr>
            <a:r>
              <a:rPr lang="en-US" sz="2000" b="1" dirty="0">
                <a:solidFill>
                  <a:srgbClr val="000000"/>
                </a:solidFill>
                <a:ea typeface="+mn-lt"/>
                <a:cs typeface="+mn-lt"/>
                <a:sym typeface="Futura"/>
              </a:rPr>
              <a:t>Transition to hybrid retail: fewer but more experiential flagship stores, digitally integrated with the Hub </a:t>
            </a:r>
            <a:endParaRPr lang="en-US" b="1" dirty="0">
              <a:ea typeface="+mn-lt"/>
              <a:cs typeface="+mn-lt"/>
            </a:endParaRPr>
          </a:p>
        </p:txBody>
      </p:sp>
      <p:sp>
        <p:nvSpPr>
          <p:cNvPr id="2" name="TextBox 7">
            <a:extLst>
              <a:ext uri="{FF2B5EF4-FFF2-40B4-BE49-F238E27FC236}">
                <a16:creationId xmlns:a16="http://schemas.microsoft.com/office/drawing/2014/main" id="{70C2750F-B80E-3271-F694-A2FC4B2C65FB}"/>
              </a:ext>
            </a:extLst>
          </p:cNvPr>
          <p:cNvSpPr txBox="1"/>
          <p:nvPr/>
        </p:nvSpPr>
        <p:spPr>
          <a:xfrm>
            <a:off x="12306790" y="5593112"/>
            <a:ext cx="4294346" cy="483146"/>
          </a:xfrm>
          <a:prstGeom prst="rect">
            <a:avLst/>
          </a:prstGeom>
        </p:spPr>
        <p:txBody>
          <a:bodyPr lIns="0" tIns="0" rIns="0" bIns="0" rtlCol="0" anchor="t">
            <a:spAutoFit/>
          </a:bodyPr>
          <a:lstStyle/>
          <a:p>
            <a:pPr algn="r">
              <a:lnSpc>
                <a:spcPts val="4340"/>
              </a:lnSpc>
              <a:spcBef>
                <a:spcPct val="0"/>
              </a:spcBef>
            </a:pPr>
            <a:r>
              <a:rPr lang="en-US" sz="3100">
                <a:solidFill>
                  <a:srgbClr val="D61F17"/>
                </a:solidFill>
                <a:latin typeface="Futura"/>
                <a:ea typeface="Futura"/>
                <a:cs typeface="Futura"/>
                <a:sym typeface="Futura"/>
              </a:rPr>
              <a:t>Supply Chain</a:t>
            </a:r>
            <a:endParaRPr lang="en-US" sz="3100">
              <a:solidFill>
                <a:srgbClr val="D61F17"/>
              </a:solidFill>
              <a:latin typeface="Futura"/>
              <a:ea typeface="Futura"/>
              <a:cs typeface="Futura"/>
            </a:endParaRPr>
          </a:p>
        </p:txBody>
      </p:sp>
      <p:sp>
        <p:nvSpPr>
          <p:cNvPr id="4" name="AutoShape 16">
            <a:extLst>
              <a:ext uri="{FF2B5EF4-FFF2-40B4-BE49-F238E27FC236}">
                <a16:creationId xmlns:a16="http://schemas.microsoft.com/office/drawing/2014/main" id="{F656E07A-239C-1C98-1F83-5EFEC8497A38}"/>
              </a:ext>
            </a:extLst>
          </p:cNvPr>
          <p:cNvSpPr/>
          <p:nvPr/>
        </p:nvSpPr>
        <p:spPr>
          <a:xfrm>
            <a:off x="9688557" y="6123050"/>
            <a:ext cx="6909296"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TextBox 22">
            <a:extLst>
              <a:ext uri="{FF2B5EF4-FFF2-40B4-BE49-F238E27FC236}">
                <a16:creationId xmlns:a16="http://schemas.microsoft.com/office/drawing/2014/main" id="{BBE9A072-F0D9-C2BF-29BE-86C0C09C041E}"/>
              </a:ext>
            </a:extLst>
          </p:cNvPr>
          <p:cNvSpPr txBox="1"/>
          <p:nvPr/>
        </p:nvSpPr>
        <p:spPr>
          <a:xfrm>
            <a:off x="9462525" y="6360100"/>
            <a:ext cx="6005329" cy="628762"/>
          </a:xfrm>
          <a:prstGeom prst="rect">
            <a:avLst/>
          </a:prstGeom>
        </p:spPr>
        <p:txBody>
          <a:bodyPr wrap="square" lIns="0" tIns="0" rIns="0" bIns="0" rtlCol="0" anchor="t">
            <a:spAutoFit/>
          </a:bodyPr>
          <a:lstStyle/>
          <a:p>
            <a:pPr algn="r">
              <a:lnSpc>
                <a:spcPts val="2538"/>
              </a:lnSpc>
              <a:spcBef>
                <a:spcPct val="0"/>
              </a:spcBef>
            </a:pPr>
            <a:r>
              <a:rPr lang="en-US" sz="2000" b="1" dirty="0">
                <a:solidFill>
                  <a:srgbClr val="000000"/>
                </a:solidFill>
                <a:ea typeface="+mn-lt"/>
                <a:cs typeface="+mn-lt"/>
                <a:sym typeface="Futura"/>
              </a:rPr>
              <a:t>Improved efficiency and reduced surplus via AI-enabled, precise demand planning and agile distribution </a:t>
            </a:r>
            <a:endParaRPr lang="en-US" b="1" dirty="0">
              <a:ea typeface="+mn-lt"/>
              <a:cs typeface="+mn-lt"/>
            </a:endParaRPr>
          </a:p>
        </p:txBody>
      </p:sp>
      <p:pic>
        <p:nvPicPr>
          <p:cNvPr id="9" name="Picture 8" descr="Customer experience icon vector client satisfaction symbol customer  relationship management concept for graphic design, logo, website, social  media, mobile app, UI illustration">
            <a:extLst>
              <a:ext uri="{FF2B5EF4-FFF2-40B4-BE49-F238E27FC236}">
                <a16:creationId xmlns:a16="http://schemas.microsoft.com/office/drawing/2014/main" id="{4173EF56-117D-AD77-73FF-12BF616DDD28}"/>
              </a:ext>
            </a:extLst>
          </p:cNvPr>
          <p:cNvPicPr>
            <a:picLocks noChangeAspect="1"/>
          </p:cNvPicPr>
          <p:nvPr/>
        </p:nvPicPr>
        <p:blipFill>
          <a:blip r:embed="rId6"/>
          <a:srcRect t="21276" r="3723" b="18914"/>
          <a:stretch>
            <a:fillRect/>
          </a:stretch>
        </p:blipFill>
        <p:spPr>
          <a:xfrm>
            <a:off x="1164456" y="3349500"/>
            <a:ext cx="1337228" cy="796540"/>
          </a:xfrm>
          <a:prstGeom prst="rect">
            <a:avLst/>
          </a:prstGeom>
        </p:spPr>
      </p:pic>
      <p:pic>
        <p:nvPicPr>
          <p:cNvPr id="10" name="Picture 9" descr="productivity icon - happy workers">
            <a:extLst>
              <a:ext uri="{FF2B5EF4-FFF2-40B4-BE49-F238E27FC236}">
                <a16:creationId xmlns:a16="http://schemas.microsoft.com/office/drawing/2014/main" id="{3152785F-31BE-3E97-AC24-2FFABBBD747C}"/>
              </a:ext>
            </a:extLst>
          </p:cNvPr>
          <p:cNvPicPr>
            <a:picLocks noChangeAspect="1"/>
          </p:cNvPicPr>
          <p:nvPr/>
        </p:nvPicPr>
        <p:blipFill>
          <a:blip r:embed="rId7"/>
          <a:stretch>
            <a:fillRect/>
          </a:stretch>
        </p:blipFill>
        <p:spPr>
          <a:xfrm>
            <a:off x="1247459" y="6266394"/>
            <a:ext cx="1024916" cy="1115084"/>
          </a:xfrm>
          <a:prstGeom prst="rect">
            <a:avLst/>
          </a:prstGeom>
        </p:spPr>
      </p:pic>
      <p:pic>
        <p:nvPicPr>
          <p:cNvPr id="11" name="Picture 10" descr="A couple of people giving each other high five&#10;&#10;AI-generated content may be incorrect.">
            <a:extLst>
              <a:ext uri="{FF2B5EF4-FFF2-40B4-BE49-F238E27FC236}">
                <a16:creationId xmlns:a16="http://schemas.microsoft.com/office/drawing/2014/main" id="{32FE9035-AF63-6087-C698-24469E1E56FD}"/>
              </a:ext>
            </a:extLst>
          </p:cNvPr>
          <p:cNvPicPr>
            <a:picLocks noChangeAspect="1"/>
          </p:cNvPicPr>
          <p:nvPr/>
        </p:nvPicPr>
        <p:blipFill>
          <a:blip r:embed="rId8"/>
          <a:srcRect l="-2946" t="184" r="187" b="-800"/>
          <a:stretch>
            <a:fillRect/>
          </a:stretch>
        </p:blipFill>
        <p:spPr>
          <a:xfrm>
            <a:off x="15468992" y="3351291"/>
            <a:ext cx="1099860" cy="954690"/>
          </a:xfrm>
          <a:prstGeom prst="rect">
            <a:avLst/>
          </a:prstGeom>
        </p:spPr>
      </p:pic>
      <p:pic>
        <p:nvPicPr>
          <p:cNvPr id="18" name="Picture 17" descr="Global Supply Chain Management Icon line vector illustration 35535713  Vector Art at Vecteezy">
            <a:extLst>
              <a:ext uri="{FF2B5EF4-FFF2-40B4-BE49-F238E27FC236}">
                <a16:creationId xmlns:a16="http://schemas.microsoft.com/office/drawing/2014/main" id="{40E9080B-A707-8101-1702-EBF6E415AA57}"/>
              </a:ext>
            </a:extLst>
          </p:cNvPr>
          <p:cNvPicPr>
            <a:picLocks noChangeAspect="1"/>
          </p:cNvPicPr>
          <p:nvPr/>
        </p:nvPicPr>
        <p:blipFill>
          <a:blip r:embed="rId9"/>
          <a:srcRect t="1697" r="2534" b="1926"/>
          <a:stretch>
            <a:fillRect/>
          </a:stretch>
        </p:blipFill>
        <p:spPr>
          <a:xfrm>
            <a:off x="15525466" y="6182623"/>
            <a:ext cx="1034214" cy="972565"/>
          </a:xfrm>
          <a:prstGeom prst="rect">
            <a:avLst/>
          </a:prstGeom>
        </p:spPr>
      </p:pic>
    </p:spTree>
    <p:extLst>
      <p:ext uri="{BB962C8B-B14F-4D97-AF65-F5344CB8AC3E}">
        <p14:creationId xmlns:p14="http://schemas.microsoft.com/office/powerpoint/2010/main" val="1338255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8EF9C-383C-106F-FB95-3BEBBD37E589}"/>
            </a:ext>
          </a:extLst>
        </p:cNvPr>
        <p:cNvGrpSpPr/>
        <p:nvPr/>
      </p:nvGrpSpPr>
      <p:grpSpPr>
        <a:xfrm>
          <a:off x="0" y="0"/>
          <a:ext cx="0" cy="0"/>
          <a:chOff x="0" y="0"/>
          <a:chExt cx="0" cy="0"/>
        </a:xfrm>
      </p:grpSpPr>
      <p:sp>
        <p:nvSpPr>
          <p:cNvPr id="4" name="TextBox 48">
            <a:extLst>
              <a:ext uri="{FF2B5EF4-FFF2-40B4-BE49-F238E27FC236}">
                <a16:creationId xmlns:a16="http://schemas.microsoft.com/office/drawing/2014/main" id="{BC18AD99-AADD-45E1-45D5-C978C0D6E207}"/>
              </a:ext>
            </a:extLst>
          </p:cNvPr>
          <p:cNvSpPr txBox="1"/>
          <p:nvPr/>
        </p:nvSpPr>
        <p:spPr>
          <a:xfrm>
            <a:off x="1028700" y="160816"/>
            <a:ext cx="15743338" cy="1110753"/>
          </a:xfrm>
          <a:prstGeom prst="rect">
            <a:avLst/>
          </a:prstGeom>
        </p:spPr>
        <p:txBody>
          <a:bodyPr lIns="0" tIns="0" rIns="0" bIns="0" rtlCol="0" anchor="t">
            <a:spAutoFit/>
          </a:bodyPr>
          <a:lstStyle/>
          <a:p>
            <a:pPr algn="l">
              <a:lnSpc>
                <a:spcPts val="9519"/>
              </a:lnSpc>
              <a:spcBef>
                <a:spcPct val="0"/>
              </a:spcBef>
            </a:pPr>
            <a:r>
              <a:rPr lang="en-US" sz="6400">
                <a:solidFill>
                  <a:srgbClr val="000000"/>
                </a:solidFill>
                <a:latin typeface="Futura"/>
                <a:ea typeface="Futura"/>
                <a:cs typeface="Futura"/>
                <a:sym typeface="Futura"/>
              </a:rPr>
              <a:t>Appendix Overview</a:t>
            </a:r>
          </a:p>
        </p:txBody>
      </p:sp>
      <p:sp>
        <p:nvSpPr>
          <p:cNvPr id="5" name="AutoShape 2">
            <a:extLst>
              <a:ext uri="{FF2B5EF4-FFF2-40B4-BE49-F238E27FC236}">
                <a16:creationId xmlns:a16="http://schemas.microsoft.com/office/drawing/2014/main" id="{562E4899-F2F2-E86F-3BED-DA3649FB31B0}"/>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Freeform 3">
            <a:extLst>
              <a:ext uri="{FF2B5EF4-FFF2-40B4-BE49-F238E27FC236}">
                <a16:creationId xmlns:a16="http://schemas.microsoft.com/office/drawing/2014/main" id="{92B5687A-2EAE-5909-E43B-C048BB296B87}"/>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2"/>
            <a:stretch>
              <a:fillRect/>
            </a:stretch>
          </a:blipFill>
        </p:spPr>
        <p:txBody>
          <a:bodyPr/>
          <a:lstStyle/>
          <a:p>
            <a:endParaRPr lang="en-US"/>
          </a:p>
        </p:txBody>
      </p:sp>
      <p:grpSp>
        <p:nvGrpSpPr>
          <p:cNvPr id="7" name="Group 6">
            <a:extLst>
              <a:ext uri="{FF2B5EF4-FFF2-40B4-BE49-F238E27FC236}">
                <a16:creationId xmlns:a16="http://schemas.microsoft.com/office/drawing/2014/main" id="{8DB43DD6-44FB-E6DE-AE33-F656D0D362D9}"/>
              </a:ext>
            </a:extLst>
          </p:cNvPr>
          <p:cNvGrpSpPr/>
          <p:nvPr/>
        </p:nvGrpSpPr>
        <p:grpSpPr>
          <a:xfrm>
            <a:off x="-7761" y="9435942"/>
            <a:ext cx="18279762" cy="848793"/>
            <a:chOff x="0" y="-47625"/>
            <a:chExt cx="4828931" cy="209043"/>
          </a:xfrm>
        </p:grpSpPr>
        <p:sp>
          <p:nvSpPr>
            <p:cNvPr id="8" name="Freeform 7">
              <a:extLst>
                <a:ext uri="{FF2B5EF4-FFF2-40B4-BE49-F238E27FC236}">
                  <a16:creationId xmlns:a16="http://schemas.microsoft.com/office/drawing/2014/main" id="{32E725AB-A62F-1CEC-AC67-7E4FA62AD3E2}"/>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9" name="TextBox 8">
              <a:extLst>
                <a:ext uri="{FF2B5EF4-FFF2-40B4-BE49-F238E27FC236}">
                  <a16:creationId xmlns:a16="http://schemas.microsoft.com/office/drawing/2014/main" id="{AF2F2E82-BCCF-18BD-A9D8-708D96C397FE}"/>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3" name="TextBox 49">
            <a:extLst>
              <a:ext uri="{FF2B5EF4-FFF2-40B4-BE49-F238E27FC236}">
                <a16:creationId xmlns:a16="http://schemas.microsoft.com/office/drawing/2014/main" id="{8EC82354-8F59-D0A9-0718-F6B2190F75B2}"/>
              </a:ext>
            </a:extLst>
          </p:cNvPr>
          <p:cNvSpPr txBox="1"/>
          <p:nvPr/>
        </p:nvSpPr>
        <p:spPr>
          <a:xfrm>
            <a:off x="17527798" y="9698990"/>
            <a:ext cx="626124" cy="483146"/>
          </a:xfrm>
          <a:prstGeom prst="rect">
            <a:avLst/>
          </a:prstGeom>
        </p:spPr>
        <p:txBody>
          <a:bodyPr wrap="square" lIns="0" tIns="0" rIns="0" bIns="0" rtlCol="0" anchor="t">
            <a:spAutoFit/>
          </a:bodyPr>
          <a:lstStyle/>
          <a:p>
            <a:pPr algn="ctr">
              <a:lnSpc>
                <a:spcPts val="4340"/>
              </a:lnSpc>
              <a:spcBef>
                <a:spcPct val="0"/>
              </a:spcBef>
            </a:pPr>
            <a:r>
              <a:rPr lang="en-US" sz="3100">
                <a:solidFill>
                  <a:srgbClr val="FFFFFF"/>
                </a:solidFill>
                <a:latin typeface="Futura"/>
                <a:ea typeface="Futura"/>
                <a:cs typeface="Futura"/>
                <a:sym typeface="Futura"/>
              </a:rPr>
              <a:t>17</a:t>
            </a:r>
            <a:endParaRPr lang="en-US" sz="3100">
              <a:solidFill>
                <a:srgbClr val="FFFFFF"/>
              </a:solidFill>
              <a:latin typeface="Futura"/>
              <a:ea typeface="Futura"/>
              <a:cs typeface="Futura"/>
            </a:endParaRPr>
          </a:p>
        </p:txBody>
      </p:sp>
      <p:grpSp>
        <p:nvGrpSpPr>
          <p:cNvPr id="2" name="Group 38">
            <a:extLst>
              <a:ext uri="{FF2B5EF4-FFF2-40B4-BE49-F238E27FC236}">
                <a16:creationId xmlns:a16="http://schemas.microsoft.com/office/drawing/2014/main" id="{126594BB-FA39-A442-E4FC-79FC69C983B9}"/>
              </a:ext>
            </a:extLst>
          </p:cNvPr>
          <p:cNvGrpSpPr/>
          <p:nvPr/>
        </p:nvGrpSpPr>
        <p:grpSpPr>
          <a:xfrm>
            <a:off x="128990" y="4267221"/>
            <a:ext cx="879176" cy="5143500"/>
            <a:chOff x="-79458" y="0"/>
            <a:chExt cx="879176" cy="6858000"/>
          </a:xfrm>
        </p:grpSpPr>
        <p:sp>
          <p:nvSpPr>
            <p:cNvPr id="3" name="AutoShape 39">
              <a:extLst>
                <a:ext uri="{FF2B5EF4-FFF2-40B4-BE49-F238E27FC236}">
                  <a16:creationId xmlns:a16="http://schemas.microsoft.com/office/drawing/2014/main" id="{3528FCBF-31A5-5AC6-494F-4324A587D4AC}"/>
                </a:ext>
              </a:extLst>
            </p:cNvPr>
            <p:cNvSpPr/>
            <p:nvPr/>
          </p:nvSpPr>
          <p:spPr>
            <a:xfrm flipH="1">
              <a:off x="799718" y="0"/>
              <a:ext cx="0" cy="6858000"/>
            </a:xfrm>
            <a:prstGeom prst="line">
              <a:avLst/>
            </a:prstGeom>
            <a:ln w="50800" cap="flat">
              <a:solidFill>
                <a:srgbClr val="000000"/>
              </a:solidFill>
              <a:prstDash val="solid"/>
              <a:headEnd type="none" w="sm" len="sm"/>
              <a:tailEnd type="none" w="sm" len="sm"/>
            </a:ln>
          </p:spPr>
          <p:txBody>
            <a:bodyPr/>
            <a:lstStyle/>
            <a:p>
              <a:endParaRPr lang="en-US"/>
            </a:p>
          </p:txBody>
        </p:sp>
        <p:sp>
          <p:nvSpPr>
            <p:cNvPr id="10" name="TextBox 40">
              <a:extLst>
                <a:ext uri="{FF2B5EF4-FFF2-40B4-BE49-F238E27FC236}">
                  <a16:creationId xmlns:a16="http://schemas.microsoft.com/office/drawing/2014/main" id="{12DBF256-98CD-5566-7F07-7C4DBB794DA7}"/>
                </a:ext>
              </a:extLst>
            </p:cNvPr>
            <p:cNvSpPr txBox="1"/>
            <p:nvPr/>
          </p:nvSpPr>
          <p:spPr>
            <a:xfrm rot="16200000">
              <a:off x="-2392011" y="2871350"/>
              <a:ext cx="5303839" cy="678734"/>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11" name="Freeform 41">
              <a:extLst>
                <a:ext uri="{FF2B5EF4-FFF2-40B4-BE49-F238E27FC236}">
                  <a16:creationId xmlns:a16="http://schemas.microsoft.com/office/drawing/2014/main" id="{44158C99-E997-1BF9-03D3-8BCB12E05C27}"/>
                </a:ext>
              </a:extLst>
            </p:cNvPr>
            <p:cNvSpPr/>
            <p:nvPr/>
          </p:nvSpPr>
          <p:spPr>
            <a:xfrm rot="-5400000">
              <a:off x="-68406" y="6002610"/>
              <a:ext cx="780455" cy="643642"/>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14" name="TextBox 13">
            <a:extLst>
              <a:ext uri="{FF2B5EF4-FFF2-40B4-BE49-F238E27FC236}">
                <a16:creationId xmlns:a16="http://schemas.microsoft.com/office/drawing/2014/main" id="{59BA3A3E-61CE-BEB6-E88B-EF8A39431AB1}"/>
              </a:ext>
            </a:extLst>
          </p:cNvPr>
          <p:cNvSpPr txBox="1"/>
          <p:nvPr/>
        </p:nvSpPr>
        <p:spPr>
          <a:xfrm>
            <a:off x="1828803" y="1562100"/>
            <a:ext cx="14173197" cy="8494633"/>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Nike, Inc. – Accelerating a Consumer-Led Transformation to Ignite Growth</a:t>
            </a:r>
            <a:endParaRPr lang="en-US" altLang="en-US" sz="2400">
              <a:latin typeface="Futura Medium" panose="020B0602020204020303" pitchFamily="34" charset="-79"/>
              <a:cs typeface="Futura Medium" panose="020B0602020204020303" pitchFamily="34" charset="-79"/>
            </a:endParaRP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Nike’s New Business Model Focusing on DTC</a:t>
            </a:r>
            <a:r>
              <a:rPr lang="en-US" altLang="en-US" sz="2400">
                <a:latin typeface="Futura Medium" panose="020B0602020204020303" pitchFamily="34" charset="-79"/>
                <a:cs typeface="Futura Medium" panose="020B0602020204020303" pitchFamily="34" charset="-79"/>
              </a:rPr>
              <a:t> — </a:t>
            </a:r>
            <a:r>
              <a:rPr lang="en-US" altLang="en-US" sz="2400" err="1">
                <a:latin typeface="Futura Medium" panose="020B0602020204020303" pitchFamily="34" charset="-79"/>
                <a:cs typeface="Futura Medium" panose="020B0602020204020303" pitchFamily="34" charset="-79"/>
              </a:rPr>
              <a:t>Nexford</a:t>
            </a:r>
            <a:r>
              <a:rPr lang="en-US" altLang="en-US" sz="2400">
                <a:latin typeface="Futura Medium" panose="020B0602020204020303" pitchFamily="34" charset="-79"/>
                <a:cs typeface="Futura Medium" panose="020B0602020204020303" pitchFamily="34" charset="-79"/>
              </a:rPr>
              <a:t> University</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Nike Digital Transformation: Real Examples (2025)</a:t>
            </a:r>
            <a:r>
              <a:rPr lang="en-US" altLang="en-US" sz="2400">
                <a:latin typeface="Futura Medium" panose="020B0602020204020303" pitchFamily="34" charset="-79"/>
                <a:cs typeface="Futura Medium" panose="020B0602020204020303" pitchFamily="34" charset="-79"/>
              </a:rPr>
              <a:t> — Golden Owl</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Nike – Digital Transformation Strategies</a:t>
            </a:r>
            <a:endParaRPr lang="en-US" altLang="en-US" sz="2400">
              <a:latin typeface="Futura Medium" panose="020B0602020204020303" pitchFamily="34" charset="-79"/>
              <a:cs typeface="Futura Medium" panose="020B0602020204020303" pitchFamily="34" charset="-79"/>
            </a:endParaRP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The Spaces Where Nike Creates the Future of Sport</a:t>
            </a:r>
            <a:r>
              <a:rPr lang="en-US" altLang="en-US" sz="2400">
                <a:latin typeface="Futura Medium" panose="020B0602020204020303" pitchFamily="34" charset="-79"/>
                <a:cs typeface="Futura Medium" panose="020B0602020204020303" pitchFamily="34" charset="-79"/>
              </a:rPr>
              <a:t> — Nike Newsroom</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Nike Innovation</a:t>
            </a:r>
            <a:endParaRPr lang="en-US" altLang="en-US" sz="2400">
              <a:latin typeface="Futura Medium" panose="020B0602020204020303" pitchFamily="34" charset="-79"/>
              <a:cs typeface="Futura Medium" panose="020B0602020204020303" pitchFamily="34" charset="-79"/>
            </a:endParaRP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The Role of Technology in Mitigating Supply Chain Disruption</a:t>
            </a:r>
            <a:endParaRPr lang="en-US" altLang="en-US" sz="2400">
              <a:latin typeface="Futura Medium" panose="020B0602020204020303" pitchFamily="34" charset="-79"/>
              <a:cs typeface="Futura Medium" panose="020B0602020204020303" pitchFamily="34" charset="-79"/>
            </a:endParaRP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The Cost of Momentum: Adidas’s Bold Marketing &amp; E-commerce Strategy</a:t>
            </a:r>
            <a:r>
              <a:rPr lang="en-US" altLang="en-US" sz="2400">
                <a:latin typeface="Futura Medium" panose="020B0602020204020303" pitchFamily="34" charset="-79"/>
                <a:cs typeface="Futura Medium" panose="020B0602020204020303" pitchFamily="34" charset="-79"/>
              </a:rPr>
              <a:t> — Business of Fashion</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Adidas Digital Marketing Strategy &amp; Campaigns</a:t>
            </a:r>
            <a:r>
              <a:rPr lang="en-US" altLang="en-US" sz="2400">
                <a:latin typeface="Futura Medium" panose="020B0602020204020303" pitchFamily="34" charset="-79"/>
                <a:cs typeface="Futura Medium" panose="020B0602020204020303" pitchFamily="34" charset="-79"/>
              </a:rPr>
              <a:t> — Think with Google</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Lululemon Appoints AI-Focused Executive in Newly Created Role</a:t>
            </a:r>
            <a:r>
              <a:rPr lang="en-US" altLang="en-US" sz="2400">
                <a:latin typeface="Futura Medium" panose="020B0602020204020303" pitchFamily="34" charset="-79"/>
                <a:cs typeface="Futura Medium" panose="020B0602020204020303" pitchFamily="34" charset="-79"/>
              </a:rPr>
              <a:t> — Retail Dive</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Lululemon Embraces AI to Accelerate Design &amp; Go-to-Market</a:t>
            </a:r>
            <a:r>
              <a:rPr lang="en-US" altLang="en-US" sz="2400">
                <a:latin typeface="Futura Medium" panose="020B0602020204020303" pitchFamily="34" charset="-79"/>
                <a:cs typeface="Futura Medium" panose="020B0602020204020303" pitchFamily="34" charset="-79"/>
              </a:rPr>
              <a:t> — PYMNTS</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Our Unique Proposition</a:t>
            </a:r>
            <a:r>
              <a:rPr lang="en-US" altLang="en-US" sz="2400">
                <a:latin typeface="Futura Medium" panose="020B0602020204020303" pitchFamily="34" charset="-79"/>
                <a:cs typeface="Futura Medium" panose="020B0602020204020303" pitchFamily="34" charset="-79"/>
              </a:rPr>
              <a:t> — Lululemon Corporate</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Top 9 AI Fashion Design Software in 2025</a:t>
            </a:r>
            <a:r>
              <a:rPr lang="en-US" altLang="en-US" sz="2400">
                <a:latin typeface="Futura Medium" panose="020B0602020204020303" pitchFamily="34" charset="-79"/>
                <a:cs typeface="Futura Medium" panose="020B0602020204020303" pitchFamily="34" charset="-79"/>
              </a:rPr>
              <a:t> — </a:t>
            </a:r>
            <a:r>
              <a:rPr lang="en-US" altLang="en-US" sz="2400" err="1">
                <a:latin typeface="Futura Medium" panose="020B0602020204020303" pitchFamily="34" charset="-79"/>
                <a:cs typeface="Futura Medium" panose="020B0602020204020303" pitchFamily="34" charset="-79"/>
              </a:rPr>
              <a:t>NewArc.ai</a:t>
            </a:r>
            <a:endParaRPr lang="en-US" altLang="en-US" sz="2400">
              <a:latin typeface="Futura Medium" panose="020B0602020204020303" pitchFamily="34" charset="-79"/>
              <a:cs typeface="Futura Medium" panose="020B0602020204020303" pitchFamily="34" charset="-79"/>
            </a:endParaRP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Top 10 AI in Fashion: Use Cases &amp; Examples</a:t>
            </a:r>
            <a:r>
              <a:rPr lang="en-US" altLang="en-US" sz="2400">
                <a:latin typeface="Futura Medium" panose="020B0602020204020303" pitchFamily="34" charset="-79"/>
                <a:cs typeface="Futura Medium" panose="020B0602020204020303" pitchFamily="34" charset="-79"/>
              </a:rPr>
              <a:t> — Forbes</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Revolutionary AI for Supply Chains: 5 Uses</a:t>
            </a:r>
            <a:r>
              <a:rPr lang="en-US" altLang="en-US" sz="2400">
                <a:latin typeface="Futura Medium" panose="020B0602020204020303" pitchFamily="34" charset="-79"/>
                <a:cs typeface="Futura Medium" panose="020B0602020204020303" pitchFamily="34" charset="-79"/>
              </a:rPr>
              <a:t> — </a:t>
            </a:r>
            <a:r>
              <a:rPr lang="en-US" altLang="en-US" sz="2400" err="1">
                <a:latin typeface="Futura Medium" panose="020B0602020204020303" pitchFamily="34" charset="-79"/>
                <a:cs typeface="Futura Medium" panose="020B0602020204020303" pitchFamily="34" charset="-79"/>
              </a:rPr>
              <a:t>Retalon</a:t>
            </a:r>
            <a:endParaRPr lang="en-US" altLang="en-US" sz="2400">
              <a:latin typeface="Futura Medium" panose="020B0602020204020303" pitchFamily="34" charset="-79"/>
              <a:cs typeface="Futura Medium" panose="020B0602020204020303" pitchFamily="34" charset="-79"/>
            </a:endParaRP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11 Best AR eCommerce Examples</a:t>
            </a:r>
            <a:r>
              <a:rPr lang="en-US" altLang="en-US" sz="2400">
                <a:latin typeface="Futura Medium" panose="020B0602020204020303" pitchFamily="34" charset="-79"/>
                <a:cs typeface="Futura Medium" panose="020B0602020204020303" pitchFamily="34" charset="-79"/>
              </a:rPr>
              <a:t> — Dri blog</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10 Best AR/VR in eCommerce</a:t>
            </a:r>
            <a:r>
              <a:rPr lang="en-US" altLang="en-US" sz="2400">
                <a:latin typeface="Futura Medium" panose="020B0602020204020303" pitchFamily="34" charset="-79"/>
                <a:cs typeface="Futura Medium" panose="020B0602020204020303" pitchFamily="34" charset="-79"/>
              </a:rPr>
              <a:t> — </a:t>
            </a:r>
            <a:r>
              <a:rPr lang="en-US" altLang="en-US" sz="2400" err="1">
                <a:latin typeface="Futura Medium" panose="020B0602020204020303" pitchFamily="34" charset="-79"/>
                <a:cs typeface="Futura Medium" panose="020B0602020204020303" pitchFamily="34" charset="-79"/>
              </a:rPr>
              <a:t>Threekit</a:t>
            </a:r>
            <a:endParaRPr lang="en-US" altLang="en-US" sz="2400">
              <a:latin typeface="Futura Medium" panose="020B0602020204020303" pitchFamily="34" charset="-79"/>
              <a:cs typeface="Futura Medium" panose="020B0602020204020303" pitchFamily="34" charset="-79"/>
            </a:endParaRP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Customer Connection Guide</a:t>
            </a:r>
            <a:r>
              <a:rPr lang="en-US" altLang="en-US" sz="2400">
                <a:latin typeface="Futura Medium" panose="020B0602020204020303" pitchFamily="34" charset="-79"/>
                <a:cs typeface="Futura Medium" panose="020B0602020204020303" pitchFamily="34" charset="-79"/>
              </a:rPr>
              <a:t> — Salesforce ANZ</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What is Customer Connection?</a:t>
            </a:r>
            <a:r>
              <a:rPr lang="en-US" altLang="en-US" sz="2400">
                <a:latin typeface="Futura Medium" panose="020B0602020204020303" pitchFamily="34" charset="-79"/>
                <a:cs typeface="Futura Medium" panose="020B0602020204020303" pitchFamily="34" charset="-79"/>
              </a:rPr>
              <a:t> — HubSpot</a:t>
            </a: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Automated Data Security &amp; Compliance for Retail</a:t>
            </a:r>
            <a:r>
              <a:rPr lang="en-US" altLang="en-US" sz="2400">
                <a:latin typeface="Futura Medium" panose="020B0602020204020303" pitchFamily="34" charset="-79"/>
                <a:cs typeface="Futura Medium" panose="020B0602020204020303" pitchFamily="34" charset="-79"/>
              </a:rPr>
              <a:t> — </a:t>
            </a:r>
            <a:r>
              <a:rPr lang="en-US" altLang="en-US" sz="2400" err="1">
                <a:latin typeface="Futura Medium" panose="020B0602020204020303" pitchFamily="34" charset="-79"/>
                <a:cs typeface="Futura Medium" panose="020B0602020204020303" pitchFamily="34" charset="-79"/>
              </a:rPr>
              <a:t>BigID</a:t>
            </a:r>
            <a:endParaRPr lang="en-US" altLang="en-US" sz="2400">
              <a:latin typeface="Futura Medium" panose="020B0602020204020303" pitchFamily="34" charset="-79"/>
              <a:cs typeface="Futura Medium" panose="020B0602020204020303" pitchFamily="34" charset="-79"/>
            </a:endParaRP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7 Retail Data Privacy Mistakes</a:t>
            </a:r>
            <a:r>
              <a:rPr lang="en-US" altLang="en-US" sz="2400">
                <a:latin typeface="Futura Medium" panose="020B0602020204020303" pitchFamily="34" charset="-79"/>
                <a:cs typeface="Futura Medium" panose="020B0602020204020303" pitchFamily="34" charset="-79"/>
              </a:rPr>
              <a:t> — </a:t>
            </a:r>
            <a:r>
              <a:rPr lang="en-US" altLang="en-US" sz="2400" err="1">
                <a:latin typeface="Futura Medium" panose="020B0602020204020303" pitchFamily="34" charset="-79"/>
                <a:cs typeface="Futura Medium" panose="020B0602020204020303" pitchFamily="34" charset="-79"/>
              </a:rPr>
              <a:t>RetailWire</a:t>
            </a:r>
            <a:endParaRPr lang="en-US" altLang="en-US" sz="2400">
              <a:latin typeface="Futura Medium" panose="020B0602020204020303" pitchFamily="34" charset="-79"/>
              <a:cs typeface="Futura Medium" panose="020B0602020204020303" pitchFamily="34" charset="-79"/>
            </a:endParaRPr>
          </a:p>
          <a:p>
            <a:pPr lvl="0" eaLnBrk="0" fontAlgn="base" hangingPunct="0">
              <a:spcBef>
                <a:spcPct val="0"/>
              </a:spcBef>
              <a:spcAft>
                <a:spcPct val="0"/>
              </a:spcAft>
              <a:buFontTx/>
              <a:buChar char="•"/>
            </a:pPr>
            <a:r>
              <a:rPr lang="en-US" altLang="en-US" sz="2400" i="1">
                <a:latin typeface="Futura Medium" panose="020B0602020204020303" pitchFamily="34" charset="-79"/>
                <a:cs typeface="Futura Medium" panose="020B0602020204020303" pitchFamily="34" charset="-79"/>
              </a:rPr>
              <a:t>The Impact of Cybersecurity on eCommerce Fulfillment</a:t>
            </a:r>
            <a:endParaRPr lang="en-US" altLang="en-US" sz="2400">
              <a:latin typeface="Futura Medium" panose="020B0602020204020303" pitchFamily="34" charset="-79"/>
              <a:cs typeface="Futura Medium" panose="020B0602020204020303" pitchFamily="34" charset="-79"/>
            </a:endParaRPr>
          </a:p>
          <a:p>
            <a:r>
              <a:rPr lang="en-US"/>
              <a:t> </a:t>
            </a:r>
          </a:p>
        </p:txBody>
      </p:sp>
    </p:spTree>
    <p:extLst>
      <p:ext uri="{BB962C8B-B14F-4D97-AF65-F5344CB8AC3E}">
        <p14:creationId xmlns:p14="http://schemas.microsoft.com/office/powerpoint/2010/main" val="40852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80503" y="1181100"/>
            <a:ext cx="15091533"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3" name="Group 3"/>
          <p:cNvGrpSpPr>
            <a:grpSpLocks noGrp="1" noUngrp="1" noRot="1" noMove="1" noResize="1"/>
          </p:cNvGrpSpPr>
          <p:nvPr/>
        </p:nvGrpSpPr>
        <p:grpSpPr>
          <a:xfrm>
            <a:off x="3627664" y="1647196"/>
            <a:ext cx="11032671" cy="7503597"/>
            <a:chOff x="0" y="-241101"/>
            <a:chExt cx="14710229" cy="10004796"/>
          </a:xfrm>
        </p:grpSpPr>
        <p:grpSp>
          <p:nvGrpSpPr>
            <p:cNvPr id="4" name="Group 4"/>
            <p:cNvGrpSpPr>
              <a:grpSpLocks noGrp="1" noUngrp="1" noRot="1" noMove="1" noResize="1"/>
            </p:cNvGrpSpPr>
            <p:nvPr/>
          </p:nvGrpSpPr>
          <p:grpSpPr>
            <a:xfrm>
              <a:off x="0" y="-241101"/>
              <a:ext cx="14710229" cy="1380472"/>
              <a:chOff x="0" y="-47625"/>
              <a:chExt cx="2905724" cy="272686"/>
            </a:xfrm>
          </p:grpSpPr>
          <p:sp>
            <p:nvSpPr>
              <p:cNvPr id="5" name="Freeform 5"/>
              <p:cNvSpPr>
                <a:spLocks noGrp="1" noRot="1" noMove="1" noResize="1" noEditPoints="1" noAdjustHandles="1" noChangeArrowheads="1" noChangeShapeType="1"/>
              </p:cNvSpPr>
              <p:nvPr/>
            </p:nvSpPr>
            <p:spPr>
              <a:xfrm>
                <a:off x="308921" y="0"/>
                <a:ext cx="2596803" cy="225061"/>
              </a:xfrm>
              <a:custGeom>
                <a:avLst/>
                <a:gdLst/>
                <a:ahLst/>
                <a:cxnLst/>
                <a:rect l="l" t="t" r="r" b="b"/>
                <a:pathLst>
                  <a:path w="2905724" h="225061">
                    <a:moveTo>
                      <a:pt x="0" y="0"/>
                    </a:moveTo>
                    <a:lnTo>
                      <a:pt x="2905724" y="0"/>
                    </a:lnTo>
                    <a:lnTo>
                      <a:pt x="2905724" y="225061"/>
                    </a:lnTo>
                    <a:lnTo>
                      <a:pt x="0" y="225061"/>
                    </a:lnTo>
                    <a:close/>
                  </a:path>
                </a:pathLst>
              </a:custGeom>
              <a:solidFill>
                <a:srgbClr val="FFFFFF"/>
              </a:solidFill>
              <a:ln w="38100" cap="sq">
                <a:solidFill>
                  <a:srgbClr val="D61F17"/>
                </a:solidFill>
                <a:prstDash val="solid"/>
                <a:miter/>
              </a:ln>
            </p:spPr>
            <p:txBody>
              <a:bodyPr/>
              <a:lstStyle/>
              <a:p>
                <a:endParaRPr lang="en-US"/>
              </a:p>
            </p:txBody>
          </p:sp>
          <p:sp>
            <p:nvSpPr>
              <p:cNvPr id="6" name="TextBox 6"/>
              <p:cNvSpPr txBox="1">
                <a:spLocks noGrp="1" noRot="1" noMove="1" noResize="1" noEditPoints="1" noAdjustHandles="1" noChangeArrowheads="1" noChangeShapeType="1"/>
              </p:cNvSpPr>
              <p:nvPr/>
            </p:nvSpPr>
            <p:spPr>
              <a:xfrm>
                <a:off x="0" y="-47625"/>
                <a:ext cx="2905724" cy="272686"/>
              </a:xfrm>
              <a:prstGeom prst="rect">
                <a:avLst/>
              </a:prstGeom>
            </p:spPr>
            <p:txBody>
              <a:bodyPr lIns="50800" tIns="50800" rIns="50800" bIns="50800" rtlCol="0" anchor="ctr"/>
              <a:lstStyle/>
              <a:p>
                <a:pPr algn="ctr">
                  <a:lnSpc>
                    <a:spcPts val="2562"/>
                  </a:lnSpc>
                </a:pPr>
                <a:endParaRPr/>
              </a:p>
            </p:txBody>
          </p:sp>
        </p:grpSp>
        <p:grpSp>
          <p:nvGrpSpPr>
            <p:cNvPr id="7" name="Group 7"/>
            <p:cNvGrpSpPr>
              <a:grpSpLocks noGrp="1" noUngrp="1" noRot="1" noMove="1" noResize="1"/>
            </p:cNvGrpSpPr>
            <p:nvPr/>
          </p:nvGrpSpPr>
          <p:grpSpPr>
            <a:xfrm>
              <a:off x="0" y="1203070"/>
              <a:ext cx="14710229" cy="1380472"/>
              <a:chOff x="0" y="-47625"/>
              <a:chExt cx="2905724" cy="272686"/>
            </a:xfrm>
          </p:grpSpPr>
          <p:sp>
            <p:nvSpPr>
              <p:cNvPr id="8" name="Freeform 8"/>
              <p:cNvSpPr>
                <a:spLocks noGrp="1" noRot="1" noMove="1" noResize="1" noEditPoints="1" noAdjustHandles="1" noChangeArrowheads="1" noChangeShapeType="1"/>
              </p:cNvSpPr>
              <p:nvPr/>
            </p:nvSpPr>
            <p:spPr>
              <a:xfrm>
                <a:off x="308921" y="0"/>
                <a:ext cx="2592343" cy="225061"/>
              </a:xfrm>
              <a:custGeom>
                <a:avLst/>
                <a:gdLst/>
                <a:ahLst/>
                <a:cxnLst/>
                <a:rect l="l" t="t" r="r" b="b"/>
                <a:pathLst>
                  <a:path w="2905724" h="225061">
                    <a:moveTo>
                      <a:pt x="0" y="0"/>
                    </a:moveTo>
                    <a:lnTo>
                      <a:pt x="2905724" y="0"/>
                    </a:lnTo>
                    <a:lnTo>
                      <a:pt x="2905724" y="225061"/>
                    </a:lnTo>
                    <a:lnTo>
                      <a:pt x="0" y="225061"/>
                    </a:lnTo>
                    <a:close/>
                  </a:path>
                </a:pathLst>
              </a:custGeom>
              <a:solidFill>
                <a:srgbClr val="FFFFFF"/>
              </a:solidFill>
              <a:ln w="38100" cap="sq">
                <a:solidFill>
                  <a:srgbClr val="D61F17"/>
                </a:solidFill>
                <a:prstDash val="solid"/>
                <a:miter/>
              </a:ln>
            </p:spPr>
            <p:txBody>
              <a:bodyPr/>
              <a:lstStyle/>
              <a:p>
                <a:endParaRPr lang="en-US"/>
              </a:p>
            </p:txBody>
          </p:sp>
          <p:sp>
            <p:nvSpPr>
              <p:cNvPr id="9" name="TextBox 9"/>
              <p:cNvSpPr txBox="1">
                <a:spLocks noGrp="1" noRot="1" noMove="1" noResize="1" noEditPoints="1" noAdjustHandles="1" noChangeArrowheads="1" noChangeShapeType="1"/>
              </p:cNvSpPr>
              <p:nvPr/>
            </p:nvSpPr>
            <p:spPr>
              <a:xfrm>
                <a:off x="0" y="-47625"/>
                <a:ext cx="2905724" cy="272686"/>
              </a:xfrm>
              <a:prstGeom prst="rect">
                <a:avLst/>
              </a:prstGeom>
            </p:spPr>
            <p:txBody>
              <a:bodyPr lIns="50800" tIns="50800" rIns="50800" bIns="50800" rtlCol="0" anchor="ctr"/>
              <a:lstStyle/>
              <a:p>
                <a:pPr algn="ctr">
                  <a:lnSpc>
                    <a:spcPts val="2562"/>
                  </a:lnSpc>
                </a:pPr>
                <a:endParaRPr/>
              </a:p>
            </p:txBody>
          </p:sp>
        </p:grpSp>
        <p:sp>
          <p:nvSpPr>
            <p:cNvPr id="10" name="TextBox 10"/>
            <p:cNvSpPr txBox="1">
              <a:spLocks noGrp="1" noRot="1" noMove="1" noResize="1" noEditPoints="1" noAdjustHandles="1" noChangeArrowheads="1" noChangeShapeType="1"/>
            </p:cNvSpPr>
            <p:nvPr/>
          </p:nvSpPr>
          <p:spPr>
            <a:xfrm>
              <a:off x="2761457" y="1512635"/>
              <a:ext cx="9406704" cy="1093901"/>
            </a:xfrm>
            <a:prstGeom prst="rect">
              <a:avLst/>
            </a:prstGeom>
          </p:spPr>
          <p:txBody>
            <a:bodyPr lIns="0" tIns="0" rIns="0" bIns="0" rtlCol="0" anchor="t">
              <a:spAutoFit/>
            </a:bodyPr>
            <a:lstStyle/>
            <a:p>
              <a:pPr algn="ctr">
                <a:lnSpc>
                  <a:spcPts val="6360"/>
                </a:lnSpc>
                <a:spcBef>
                  <a:spcPct val="0"/>
                </a:spcBef>
              </a:pPr>
              <a:r>
                <a:rPr lang="en-US" sz="4543">
                  <a:solidFill>
                    <a:srgbClr val="000000"/>
                  </a:solidFill>
                  <a:latin typeface="Futura"/>
                  <a:ea typeface="Futura"/>
                  <a:cs typeface="Futura"/>
                  <a:sym typeface="Futura"/>
                </a:rPr>
                <a:t>Issue Overview</a:t>
              </a:r>
            </a:p>
          </p:txBody>
        </p:sp>
        <p:sp>
          <p:nvSpPr>
            <p:cNvPr id="11" name="TextBox 11"/>
            <p:cNvSpPr txBox="1">
              <a:spLocks noGrp="1" noRot="1" noMove="1" noResize="1" noEditPoints="1" noAdjustHandles="1" noChangeArrowheads="1" noChangeShapeType="1"/>
            </p:cNvSpPr>
            <p:nvPr/>
          </p:nvSpPr>
          <p:spPr>
            <a:xfrm>
              <a:off x="2651763" y="45468"/>
              <a:ext cx="9406704" cy="1093901"/>
            </a:xfrm>
            <a:prstGeom prst="rect">
              <a:avLst/>
            </a:prstGeom>
          </p:spPr>
          <p:txBody>
            <a:bodyPr lIns="0" tIns="0" rIns="0" bIns="0" rtlCol="0" anchor="t">
              <a:spAutoFit/>
            </a:bodyPr>
            <a:lstStyle/>
            <a:p>
              <a:pPr algn="ctr">
                <a:lnSpc>
                  <a:spcPts val="6360"/>
                </a:lnSpc>
                <a:spcBef>
                  <a:spcPct val="0"/>
                </a:spcBef>
              </a:pPr>
              <a:r>
                <a:rPr lang="en-US" sz="4543">
                  <a:solidFill>
                    <a:srgbClr val="000000"/>
                  </a:solidFill>
                  <a:latin typeface="Futura"/>
                  <a:ea typeface="Futura"/>
                  <a:cs typeface="Futura"/>
                  <a:sym typeface="Futura"/>
                </a:rPr>
                <a:t>Company Background</a:t>
              </a:r>
            </a:p>
          </p:txBody>
        </p:sp>
        <p:grpSp>
          <p:nvGrpSpPr>
            <p:cNvPr id="12" name="Group 12"/>
            <p:cNvGrpSpPr>
              <a:grpSpLocks noGrp="1" noUngrp="1" noRot="1" noMove="1" noResize="1"/>
            </p:cNvGrpSpPr>
            <p:nvPr/>
          </p:nvGrpSpPr>
          <p:grpSpPr>
            <a:xfrm>
              <a:off x="0" y="2647242"/>
              <a:ext cx="14710229" cy="1380472"/>
              <a:chOff x="0" y="-47625"/>
              <a:chExt cx="2905724" cy="272686"/>
            </a:xfrm>
          </p:grpSpPr>
          <p:sp>
            <p:nvSpPr>
              <p:cNvPr id="13" name="Freeform 13"/>
              <p:cNvSpPr>
                <a:spLocks noGrp="1" noRot="1" noMove="1" noResize="1" noEditPoints="1" noAdjustHandles="1" noChangeArrowheads="1" noChangeShapeType="1"/>
              </p:cNvSpPr>
              <p:nvPr/>
            </p:nvSpPr>
            <p:spPr>
              <a:xfrm>
                <a:off x="308921" y="0"/>
                <a:ext cx="2596803" cy="225061"/>
              </a:xfrm>
              <a:custGeom>
                <a:avLst/>
                <a:gdLst/>
                <a:ahLst/>
                <a:cxnLst/>
                <a:rect l="l" t="t" r="r" b="b"/>
                <a:pathLst>
                  <a:path w="2905724" h="225061">
                    <a:moveTo>
                      <a:pt x="0" y="0"/>
                    </a:moveTo>
                    <a:lnTo>
                      <a:pt x="2905724" y="0"/>
                    </a:lnTo>
                    <a:lnTo>
                      <a:pt x="2905724" y="225061"/>
                    </a:lnTo>
                    <a:lnTo>
                      <a:pt x="0" y="225061"/>
                    </a:lnTo>
                    <a:close/>
                  </a:path>
                </a:pathLst>
              </a:custGeom>
              <a:solidFill>
                <a:srgbClr val="FFFFFF"/>
              </a:solidFill>
              <a:ln w="38100" cap="sq">
                <a:solidFill>
                  <a:srgbClr val="D61F17"/>
                </a:solidFill>
                <a:prstDash val="solid"/>
                <a:miter/>
              </a:ln>
            </p:spPr>
            <p:txBody>
              <a:bodyPr/>
              <a:lstStyle/>
              <a:p>
                <a:endParaRPr lang="en-US"/>
              </a:p>
            </p:txBody>
          </p:sp>
          <p:sp>
            <p:nvSpPr>
              <p:cNvPr id="14" name="TextBox 14"/>
              <p:cNvSpPr txBox="1">
                <a:spLocks noGrp="1" noRot="1" noMove="1" noResize="1" noEditPoints="1" noAdjustHandles="1" noChangeArrowheads="1" noChangeShapeType="1"/>
              </p:cNvSpPr>
              <p:nvPr/>
            </p:nvSpPr>
            <p:spPr>
              <a:xfrm>
                <a:off x="0" y="-47625"/>
                <a:ext cx="2905724" cy="272686"/>
              </a:xfrm>
              <a:prstGeom prst="rect">
                <a:avLst/>
              </a:prstGeom>
            </p:spPr>
            <p:txBody>
              <a:bodyPr lIns="50800" tIns="50800" rIns="50800" bIns="50800" rtlCol="0" anchor="ctr"/>
              <a:lstStyle/>
              <a:p>
                <a:pPr algn="ctr">
                  <a:lnSpc>
                    <a:spcPts val="2562"/>
                  </a:lnSpc>
                </a:pPr>
                <a:endParaRPr/>
              </a:p>
            </p:txBody>
          </p:sp>
        </p:grpSp>
        <p:sp>
          <p:nvSpPr>
            <p:cNvPr id="15" name="TextBox 15"/>
            <p:cNvSpPr txBox="1">
              <a:spLocks noGrp="1" noRot="1" noMove="1" noResize="1" noEditPoints="1" noAdjustHandles="1" noChangeArrowheads="1" noChangeShapeType="1"/>
            </p:cNvSpPr>
            <p:nvPr/>
          </p:nvSpPr>
          <p:spPr>
            <a:xfrm>
              <a:off x="2761455" y="2956807"/>
              <a:ext cx="9406704" cy="1093901"/>
            </a:xfrm>
            <a:prstGeom prst="rect">
              <a:avLst/>
            </a:prstGeom>
          </p:spPr>
          <p:txBody>
            <a:bodyPr lIns="0" tIns="0" rIns="0" bIns="0" rtlCol="0" anchor="t">
              <a:spAutoFit/>
            </a:bodyPr>
            <a:lstStyle/>
            <a:p>
              <a:pPr algn="ctr">
                <a:lnSpc>
                  <a:spcPts val="6360"/>
                </a:lnSpc>
                <a:spcBef>
                  <a:spcPct val="0"/>
                </a:spcBef>
              </a:pPr>
              <a:r>
                <a:rPr lang="en-US" sz="4543">
                  <a:solidFill>
                    <a:srgbClr val="000000"/>
                  </a:solidFill>
                  <a:latin typeface="Futura"/>
                  <a:ea typeface="Futura"/>
                  <a:cs typeface="Futura"/>
                  <a:sym typeface="Futura"/>
                </a:rPr>
                <a:t>Recommendations</a:t>
              </a:r>
            </a:p>
          </p:txBody>
        </p:sp>
        <p:grpSp>
          <p:nvGrpSpPr>
            <p:cNvPr id="16" name="Group 16"/>
            <p:cNvGrpSpPr>
              <a:grpSpLocks noGrp="1" noUngrp="1" noRot="1" noMove="1" noResize="1"/>
            </p:cNvGrpSpPr>
            <p:nvPr/>
          </p:nvGrpSpPr>
          <p:grpSpPr>
            <a:xfrm>
              <a:off x="0" y="4091413"/>
              <a:ext cx="14710229" cy="1380472"/>
              <a:chOff x="0" y="-47625"/>
              <a:chExt cx="2905724" cy="272686"/>
            </a:xfrm>
          </p:grpSpPr>
          <p:sp>
            <p:nvSpPr>
              <p:cNvPr id="17" name="Freeform 17"/>
              <p:cNvSpPr>
                <a:spLocks noGrp="1" noRot="1" noMove="1" noResize="1" noEditPoints="1" noAdjustHandles="1" noChangeArrowheads="1" noChangeShapeType="1"/>
              </p:cNvSpPr>
              <p:nvPr/>
            </p:nvSpPr>
            <p:spPr>
              <a:xfrm>
                <a:off x="308921" y="0"/>
                <a:ext cx="2596803" cy="225061"/>
              </a:xfrm>
              <a:custGeom>
                <a:avLst/>
                <a:gdLst/>
                <a:ahLst/>
                <a:cxnLst/>
                <a:rect l="l" t="t" r="r" b="b"/>
                <a:pathLst>
                  <a:path w="2905724" h="225061">
                    <a:moveTo>
                      <a:pt x="0" y="0"/>
                    </a:moveTo>
                    <a:lnTo>
                      <a:pt x="2905724" y="0"/>
                    </a:lnTo>
                    <a:lnTo>
                      <a:pt x="2905724" y="225061"/>
                    </a:lnTo>
                    <a:lnTo>
                      <a:pt x="0" y="225061"/>
                    </a:lnTo>
                    <a:close/>
                  </a:path>
                </a:pathLst>
              </a:custGeom>
              <a:solidFill>
                <a:srgbClr val="FFFFFF"/>
              </a:solidFill>
              <a:ln w="38100" cap="sq">
                <a:solidFill>
                  <a:srgbClr val="D61F17"/>
                </a:solidFill>
                <a:prstDash val="solid"/>
                <a:miter/>
              </a:ln>
            </p:spPr>
            <p:txBody>
              <a:bodyPr/>
              <a:lstStyle/>
              <a:p>
                <a:endParaRPr lang="en-US"/>
              </a:p>
            </p:txBody>
          </p:sp>
          <p:sp>
            <p:nvSpPr>
              <p:cNvPr id="18" name="TextBox 18"/>
              <p:cNvSpPr txBox="1">
                <a:spLocks noGrp="1" noRot="1" noMove="1" noResize="1" noEditPoints="1" noAdjustHandles="1" noChangeArrowheads="1" noChangeShapeType="1"/>
              </p:cNvSpPr>
              <p:nvPr/>
            </p:nvSpPr>
            <p:spPr>
              <a:xfrm>
                <a:off x="0" y="-47625"/>
                <a:ext cx="2905724" cy="272686"/>
              </a:xfrm>
              <a:prstGeom prst="rect">
                <a:avLst/>
              </a:prstGeom>
            </p:spPr>
            <p:txBody>
              <a:bodyPr lIns="50800" tIns="50800" rIns="50800" bIns="50800" rtlCol="0" anchor="ctr"/>
              <a:lstStyle/>
              <a:p>
                <a:pPr algn="ctr">
                  <a:lnSpc>
                    <a:spcPts val="2562"/>
                  </a:lnSpc>
                </a:pPr>
                <a:endParaRPr/>
              </a:p>
            </p:txBody>
          </p:sp>
        </p:grpSp>
        <p:sp>
          <p:nvSpPr>
            <p:cNvPr id="19" name="TextBox 19"/>
            <p:cNvSpPr txBox="1">
              <a:spLocks noGrp="1" noRot="1" noMove="1" noResize="1" noEditPoints="1" noAdjustHandles="1" noChangeArrowheads="1" noChangeShapeType="1"/>
            </p:cNvSpPr>
            <p:nvPr/>
          </p:nvSpPr>
          <p:spPr>
            <a:xfrm>
              <a:off x="2651763" y="4355008"/>
              <a:ext cx="9406704" cy="1093901"/>
            </a:xfrm>
            <a:prstGeom prst="rect">
              <a:avLst/>
            </a:prstGeom>
          </p:spPr>
          <p:txBody>
            <a:bodyPr lIns="0" tIns="0" rIns="0" bIns="0" rtlCol="0" anchor="t">
              <a:spAutoFit/>
            </a:bodyPr>
            <a:lstStyle/>
            <a:p>
              <a:pPr algn="ctr">
                <a:lnSpc>
                  <a:spcPts val="6360"/>
                </a:lnSpc>
                <a:spcBef>
                  <a:spcPct val="0"/>
                </a:spcBef>
              </a:pPr>
              <a:r>
                <a:rPr lang="en-US" sz="4543">
                  <a:solidFill>
                    <a:srgbClr val="000000"/>
                  </a:solidFill>
                  <a:latin typeface="Futura"/>
                  <a:ea typeface="Futura"/>
                  <a:cs typeface="Futura"/>
                  <a:sym typeface="Futura"/>
                </a:rPr>
                <a:t>Implementation Plan</a:t>
              </a:r>
            </a:p>
          </p:txBody>
        </p:sp>
        <p:grpSp>
          <p:nvGrpSpPr>
            <p:cNvPr id="20" name="Group 20"/>
            <p:cNvGrpSpPr>
              <a:grpSpLocks noGrp="1" noUngrp="1" noRot="1" noMove="1" noResize="1"/>
            </p:cNvGrpSpPr>
            <p:nvPr/>
          </p:nvGrpSpPr>
          <p:grpSpPr>
            <a:xfrm>
              <a:off x="0" y="5535585"/>
              <a:ext cx="14710229" cy="1380472"/>
              <a:chOff x="0" y="-47625"/>
              <a:chExt cx="2905724" cy="272686"/>
            </a:xfrm>
          </p:grpSpPr>
          <p:sp>
            <p:nvSpPr>
              <p:cNvPr id="21" name="Freeform 21"/>
              <p:cNvSpPr>
                <a:spLocks noGrp="1" noRot="1" noMove="1" noResize="1" noEditPoints="1" noAdjustHandles="1" noChangeArrowheads="1" noChangeShapeType="1"/>
              </p:cNvSpPr>
              <p:nvPr/>
            </p:nvSpPr>
            <p:spPr>
              <a:xfrm>
                <a:off x="308921" y="0"/>
                <a:ext cx="2596803" cy="225061"/>
              </a:xfrm>
              <a:custGeom>
                <a:avLst/>
                <a:gdLst/>
                <a:ahLst/>
                <a:cxnLst/>
                <a:rect l="l" t="t" r="r" b="b"/>
                <a:pathLst>
                  <a:path w="2905724" h="225061">
                    <a:moveTo>
                      <a:pt x="0" y="0"/>
                    </a:moveTo>
                    <a:lnTo>
                      <a:pt x="2905724" y="0"/>
                    </a:lnTo>
                    <a:lnTo>
                      <a:pt x="2905724" y="225061"/>
                    </a:lnTo>
                    <a:lnTo>
                      <a:pt x="0" y="225061"/>
                    </a:lnTo>
                    <a:close/>
                  </a:path>
                </a:pathLst>
              </a:custGeom>
              <a:solidFill>
                <a:srgbClr val="FFFFFF"/>
              </a:solidFill>
              <a:ln w="38100" cap="sq">
                <a:solidFill>
                  <a:srgbClr val="D61F17"/>
                </a:solidFill>
                <a:prstDash val="solid"/>
                <a:miter/>
              </a:ln>
            </p:spPr>
            <p:txBody>
              <a:bodyPr/>
              <a:lstStyle/>
              <a:p>
                <a:endParaRPr lang="en-US"/>
              </a:p>
            </p:txBody>
          </p:sp>
          <p:sp>
            <p:nvSpPr>
              <p:cNvPr id="22" name="TextBox 22"/>
              <p:cNvSpPr txBox="1">
                <a:spLocks noGrp="1" noRot="1" noMove="1" noResize="1" noEditPoints="1" noAdjustHandles="1" noChangeArrowheads="1" noChangeShapeType="1"/>
              </p:cNvSpPr>
              <p:nvPr/>
            </p:nvSpPr>
            <p:spPr>
              <a:xfrm>
                <a:off x="0" y="-47625"/>
                <a:ext cx="2905724" cy="272686"/>
              </a:xfrm>
              <a:prstGeom prst="rect">
                <a:avLst/>
              </a:prstGeom>
            </p:spPr>
            <p:txBody>
              <a:bodyPr lIns="50800" tIns="50800" rIns="50800" bIns="50800" rtlCol="0" anchor="ctr"/>
              <a:lstStyle/>
              <a:p>
                <a:pPr algn="ctr">
                  <a:lnSpc>
                    <a:spcPts val="2562"/>
                  </a:lnSpc>
                </a:pPr>
                <a:endParaRPr/>
              </a:p>
            </p:txBody>
          </p:sp>
        </p:grpSp>
        <p:grpSp>
          <p:nvGrpSpPr>
            <p:cNvPr id="23" name="Group 23"/>
            <p:cNvGrpSpPr>
              <a:grpSpLocks noGrp="1" noUngrp="1" noRot="1" noMove="1" noResize="1"/>
            </p:cNvGrpSpPr>
            <p:nvPr/>
          </p:nvGrpSpPr>
          <p:grpSpPr>
            <a:xfrm>
              <a:off x="0" y="6979756"/>
              <a:ext cx="14710229" cy="1380472"/>
              <a:chOff x="0" y="-47625"/>
              <a:chExt cx="2905724" cy="272686"/>
            </a:xfrm>
          </p:grpSpPr>
          <p:sp>
            <p:nvSpPr>
              <p:cNvPr id="24" name="Freeform 24"/>
              <p:cNvSpPr>
                <a:spLocks noGrp="1" noRot="1" noMove="1" noResize="1" noEditPoints="1" noAdjustHandles="1" noChangeArrowheads="1" noChangeShapeType="1"/>
              </p:cNvSpPr>
              <p:nvPr/>
            </p:nvSpPr>
            <p:spPr>
              <a:xfrm>
                <a:off x="308921" y="0"/>
                <a:ext cx="2596803" cy="225061"/>
              </a:xfrm>
              <a:custGeom>
                <a:avLst/>
                <a:gdLst/>
                <a:ahLst/>
                <a:cxnLst/>
                <a:rect l="l" t="t" r="r" b="b"/>
                <a:pathLst>
                  <a:path w="2905724" h="225061">
                    <a:moveTo>
                      <a:pt x="0" y="0"/>
                    </a:moveTo>
                    <a:lnTo>
                      <a:pt x="2905724" y="0"/>
                    </a:lnTo>
                    <a:lnTo>
                      <a:pt x="2905724" y="225061"/>
                    </a:lnTo>
                    <a:lnTo>
                      <a:pt x="0" y="225061"/>
                    </a:lnTo>
                    <a:close/>
                  </a:path>
                </a:pathLst>
              </a:custGeom>
              <a:solidFill>
                <a:srgbClr val="FFFFFF"/>
              </a:solidFill>
              <a:ln w="38100" cap="sq">
                <a:solidFill>
                  <a:srgbClr val="D61F17"/>
                </a:solidFill>
                <a:prstDash val="solid"/>
                <a:miter/>
              </a:ln>
            </p:spPr>
            <p:txBody>
              <a:bodyPr/>
              <a:lstStyle/>
              <a:p>
                <a:endParaRPr lang="en-US"/>
              </a:p>
            </p:txBody>
          </p:sp>
          <p:sp>
            <p:nvSpPr>
              <p:cNvPr id="25" name="TextBox 25"/>
              <p:cNvSpPr txBox="1">
                <a:spLocks noGrp="1" noRot="1" noMove="1" noResize="1" noEditPoints="1" noAdjustHandles="1" noChangeArrowheads="1" noChangeShapeType="1"/>
              </p:cNvSpPr>
              <p:nvPr/>
            </p:nvSpPr>
            <p:spPr>
              <a:xfrm>
                <a:off x="0" y="-47625"/>
                <a:ext cx="2905724" cy="272686"/>
              </a:xfrm>
              <a:prstGeom prst="rect">
                <a:avLst/>
              </a:prstGeom>
            </p:spPr>
            <p:txBody>
              <a:bodyPr lIns="50800" tIns="50800" rIns="50800" bIns="50800" rtlCol="0" anchor="ctr"/>
              <a:lstStyle/>
              <a:p>
                <a:pPr algn="ctr">
                  <a:lnSpc>
                    <a:spcPts val="2562"/>
                  </a:lnSpc>
                </a:pPr>
                <a:endParaRPr/>
              </a:p>
            </p:txBody>
          </p:sp>
        </p:grpSp>
        <p:sp>
          <p:nvSpPr>
            <p:cNvPr id="26" name="TextBox 26"/>
            <p:cNvSpPr txBox="1">
              <a:spLocks noGrp="1" noRot="1" noMove="1" noResize="1" noEditPoints="1" noAdjustHandles="1" noChangeArrowheads="1" noChangeShapeType="1"/>
            </p:cNvSpPr>
            <p:nvPr/>
          </p:nvSpPr>
          <p:spPr>
            <a:xfrm>
              <a:off x="2629183" y="5822155"/>
              <a:ext cx="9406704" cy="1093901"/>
            </a:xfrm>
            <a:prstGeom prst="rect">
              <a:avLst/>
            </a:prstGeom>
          </p:spPr>
          <p:txBody>
            <a:bodyPr lIns="0" tIns="0" rIns="0" bIns="0" rtlCol="0" anchor="t">
              <a:spAutoFit/>
            </a:bodyPr>
            <a:lstStyle/>
            <a:p>
              <a:pPr algn="ctr">
                <a:lnSpc>
                  <a:spcPts val="6360"/>
                </a:lnSpc>
                <a:spcBef>
                  <a:spcPct val="0"/>
                </a:spcBef>
              </a:pPr>
              <a:r>
                <a:rPr lang="en-US" sz="4543">
                  <a:solidFill>
                    <a:srgbClr val="000000"/>
                  </a:solidFill>
                  <a:latin typeface="Futura"/>
                  <a:ea typeface="Futura"/>
                  <a:cs typeface="Futura"/>
                  <a:sym typeface="Futura"/>
                </a:rPr>
                <a:t>Risks &amp; Mitigation</a:t>
              </a:r>
            </a:p>
          </p:txBody>
        </p:sp>
        <p:sp>
          <p:nvSpPr>
            <p:cNvPr id="27" name="TextBox 27"/>
            <p:cNvSpPr txBox="1">
              <a:spLocks noGrp="1" noRot="1" noMove="1" noResize="1" noEditPoints="1" noAdjustHandles="1" noChangeArrowheads="1" noChangeShapeType="1"/>
            </p:cNvSpPr>
            <p:nvPr/>
          </p:nvSpPr>
          <p:spPr>
            <a:xfrm>
              <a:off x="2651763" y="7243592"/>
              <a:ext cx="9406704" cy="1093901"/>
            </a:xfrm>
            <a:prstGeom prst="rect">
              <a:avLst/>
            </a:prstGeom>
          </p:spPr>
          <p:txBody>
            <a:bodyPr lIns="0" tIns="0" rIns="0" bIns="0" rtlCol="0" anchor="t">
              <a:spAutoFit/>
            </a:bodyPr>
            <a:lstStyle/>
            <a:p>
              <a:pPr algn="ctr">
                <a:lnSpc>
                  <a:spcPts val="6360"/>
                </a:lnSpc>
                <a:spcBef>
                  <a:spcPct val="0"/>
                </a:spcBef>
              </a:pPr>
              <a:r>
                <a:rPr lang="en-US" sz="4543">
                  <a:solidFill>
                    <a:srgbClr val="000000"/>
                  </a:solidFill>
                  <a:latin typeface="Futura"/>
                  <a:ea typeface="Futura"/>
                  <a:cs typeface="Futura"/>
                  <a:sym typeface="Futura"/>
                </a:rPr>
                <a:t>Financials</a:t>
              </a:r>
            </a:p>
          </p:txBody>
        </p:sp>
        <p:grpSp>
          <p:nvGrpSpPr>
            <p:cNvPr id="28" name="Group 28"/>
            <p:cNvGrpSpPr>
              <a:grpSpLocks noGrp="1" noUngrp="1" noRot="1" noMove="1" noResize="1"/>
            </p:cNvGrpSpPr>
            <p:nvPr/>
          </p:nvGrpSpPr>
          <p:grpSpPr>
            <a:xfrm>
              <a:off x="0" y="8383223"/>
              <a:ext cx="14710229" cy="1380472"/>
              <a:chOff x="0" y="-47625"/>
              <a:chExt cx="2905724" cy="272686"/>
            </a:xfrm>
          </p:grpSpPr>
          <p:sp>
            <p:nvSpPr>
              <p:cNvPr id="29" name="Freeform 29"/>
              <p:cNvSpPr>
                <a:spLocks noGrp="1" noRot="1" noMove="1" noResize="1" noEditPoints="1" noAdjustHandles="1" noChangeArrowheads="1" noChangeShapeType="1"/>
              </p:cNvSpPr>
              <p:nvPr/>
            </p:nvSpPr>
            <p:spPr>
              <a:xfrm>
                <a:off x="308921" y="0"/>
                <a:ext cx="2596803" cy="225061"/>
              </a:xfrm>
              <a:custGeom>
                <a:avLst/>
                <a:gdLst/>
                <a:ahLst/>
                <a:cxnLst/>
                <a:rect l="l" t="t" r="r" b="b"/>
                <a:pathLst>
                  <a:path w="2905724" h="225061">
                    <a:moveTo>
                      <a:pt x="0" y="0"/>
                    </a:moveTo>
                    <a:lnTo>
                      <a:pt x="2905724" y="0"/>
                    </a:lnTo>
                    <a:lnTo>
                      <a:pt x="2905724" y="225061"/>
                    </a:lnTo>
                    <a:lnTo>
                      <a:pt x="0" y="225061"/>
                    </a:lnTo>
                    <a:close/>
                  </a:path>
                </a:pathLst>
              </a:custGeom>
              <a:solidFill>
                <a:srgbClr val="FFFFFF"/>
              </a:solidFill>
              <a:ln w="38100" cap="sq">
                <a:solidFill>
                  <a:srgbClr val="D61F17"/>
                </a:solidFill>
                <a:prstDash val="solid"/>
                <a:miter/>
              </a:ln>
            </p:spPr>
            <p:txBody>
              <a:bodyPr/>
              <a:lstStyle/>
              <a:p>
                <a:endParaRPr lang="en-US"/>
              </a:p>
            </p:txBody>
          </p:sp>
          <p:sp>
            <p:nvSpPr>
              <p:cNvPr id="30" name="TextBox 30"/>
              <p:cNvSpPr txBox="1">
                <a:spLocks noGrp="1" noRot="1" noMove="1" noResize="1" noEditPoints="1" noAdjustHandles="1" noChangeArrowheads="1" noChangeShapeType="1"/>
              </p:cNvSpPr>
              <p:nvPr/>
            </p:nvSpPr>
            <p:spPr>
              <a:xfrm>
                <a:off x="0" y="-47625"/>
                <a:ext cx="2905724" cy="272686"/>
              </a:xfrm>
              <a:prstGeom prst="rect">
                <a:avLst/>
              </a:prstGeom>
            </p:spPr>
            <p:txBody>
              <a:bodyPr lIns="50800" tIns="50800" rIns="50800" bIns="50800" rtlCol="0" anchor="ctr"/>
              <a:lstStyle/>
              <a:p>
                <a:pPr algn="ctr">
                  <a:lnSpc>
                    <a:spcPts val="2562"/>
                  </a:lnSpc>
                </a:pPr>
                <a:endParaRPr/>
              </a:p>
            </p:txBody>
          </p:sp>
        </p:grpSp>
        <p:sp>
          <p:nvSpPr>
            <p:cNvPr id="31" name="TextBox 31"/>
            <p:cNvSpPr txBox="1">
              <a:spLocks noGrp="1" noRot="1" noMove="1" noResize="1" noEditPoints="1" noAdjustHandles="1" noChangeArrowheads="1" noChangeShapeType="1"/>
            </p:cNvSpPr>
            <p:nvPr/>
          </p:nvSpPr>
          <p:spPr>
            <a:xfrm>
              <a:off x="2522904" y="8654878"/>
              <a:ext cx="11205751" cy="1007200"/>
            </a:xfrm>
            <a:prstGeom prst="rect">
              <a:avLst/>
            </a:prstGeom>
          </p:spPr>
          <p:txBody>
            <a:bodyPr wrap="square" lIns="0" tIns="0" rIns="0" bIns="0" rtlCol="0" anchor="t">
              <a:spAutoFit/>
            </a:bodyPr>
            <a:lstStyle/>
            <a:p>
              <a:pPr algn="ctr">
                <a:lnSpc>
                  <a:spcPts val="6360"/>
                </a:lnSpc>
                <a:spcBef>
                  <a:spcPct val="0"/>
                </a:spcBef>
              </a:pPr>
              <a:r>
                <a:rPr lang="en-US" sz="4543">
                  <a:solidFill>
                    <a:srgbClr val="000000"/>
                  </a:solidFill>
                  <a:latin typeface="Futura"/>
                  <a:ea typeface="Futura"/>
                  <a:cs typeface="Futura"/>
                  <a:sym typeface="Futura"/>
                </a:rPr>
                <a:t>Key Performance Indicators</a:t>
              </a:r>
            </a:p>
          </p:txBody>
        </p:sp>
      </p:grpSp>
      <p:grpSp>
        <p:nvGrpSpPr>
          <p:cNvPr id="32" name="Group 32"/>
          <p:cNvGrpSpPr/>
          <p:nvPr/>
        </p:nvGrpSpPr>
        <p:grpSpPr>
          <a:xfrm>
            <a:off x="0" y="9697061"/>
            <a:ext cx="18288000" cy="612883"/>
            <a:chOff x="0" y="0"/>
            <a:chExt cx="4816593" cy="161418"/>
          </a:xfrm>
        </p:grpSpPr>
        <p:sp>
          <p:nvSpPr>
            <p:cNvPr id="33" name="Freeform 33"/>
            <p:cNvSpPr/>
            <p:nvPr/>
          </p:nvSpPr>
          <p:spPr>
            <a:xfrm>
              <a:off x="0" y="0"/>
              <a:ext cx="4816592"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34" name="TextBox 34"/>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35" name="Freeform 35"/>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2"/>
            <a:stretch>
              <a:fillRect/>
            </a:stretch>
          </a:blipFill>
        </p:spPr>
        <p:txBody>
          <a:bodyPr/>
          <a:lstStyle/>
          <a:p>
            <a:endParaRPr lang="en-US"/>
          </a:p>
        </p:txBody>
      </p:sp>
      <p:sp>
        <p:nvSpPr>
          <p:cNvPr id="36" name="TextBox 36"/>
          <p:cNvSpPr txBox="1"/>
          <p:nvPr/>
        </p:nvSpPr>
        <p:spPr>
          <a:xfrm>
            <a:off x="1705905" y="50052"/>
            <a:ext cx="4056579" cy="1110753"/>
          </a:xfrm>
          <a:prstGeom prst="rect">
            <a:avLst/>
          </a:prstGeom>
        </p:spPr>
        <p:txBody>
          <a:bodyPr lIns="0" tIns="0" rIns="0" bIns="0" rtlCol="0" anchor="t">
            <a:spAutoFit/>
          </a:bodyPr>
          <a:lstStyle/>
          <a:p>
            <a:pPr algn="l">
              <a:lnSpc>
                <a:spcPts val="9519"/>
              </a:lnSpc>
              <a:spcBef>
                <a:spcPct val="0"/>
              </a:spcBef>
            </a:pPr>
            <a:r>
              <a:rPr lang="en-US" sz="6400">
                <a:solidFill>
                  <a:srgbClr val="000000"/>
                </a:solidFill>
                <a:latin typeface="Futura"/>
                <a:ea typeface="Futura"/>
                <a:cs typeface="Futura"/>
                <a:sym typeface="Futura"/>
              </a:rPr>
              <a:t>Agenda</a:t>
            </a:r>
          </a:p>
        </p:txBody>
      </p:sp>
      <p:sp>
        <p:nvSpPr>
          <p:cNvPr id="37" name="TextBox 37"/>
          <p:cNvSpPr txBox="1"/>
          <p:nvPr/>
        </p:nvSpPr>
        <p:spPr>
          <a:xfrm>
            <a:off x="17840171" y="9624640"/>
            <a:ext cx="447825" cy="509050"/>
          </a:xfrm>
          <a:prstGeom prst="rect">
            <a:avLst/>
          </a:prstGeom>
        </p:spPr>
        <p:txBody>
          <a:bodyPr wrap="square" lIns="0" tIns="0" rIns="0" bIns="0" rtlCol="0" anchor="t">
            <a:spAutoFit/>
          </a:bodyPr>
          <a:lstStyle/>
          <a:p>
            <a:pPr algn="ctr">
              <a:lnSpc>
                <a:spcPts val="4340"/>
              </a:lnSpc>
              <a:spcBef>
                <a:spcPct val="0"/>
              </a:spcBef>
            </a:pPr>
            <a:r>
              <a:rPr lang="en-US" sz="3100">
                <a:solidFill>
                  <a:srgbClr val="FFFFFF"/>
                </a:solidFill>
                <a:latin typeface="Futura"/>
                <a:ea typeface="Futura"/>
                <a:cs typeface="Futura"/>
                <a:sym typeface="Futura"/>
              </a:rPr>
              <a:t>1</a:t>
            </a:r>
          </a:p>
        </p:txBody>
      </p:sp>
      <p:grpSp>
        <p:nvGrpSpPr>
          <p:cNvPr id="38" name="Group 38"/>
          <p:cNvGrpSpPr/>
          <p:nvPr/>
        </p:nvGrpSpPr>
        <p:grpSpPr>
          <a:xfrm>
            <a:off x="128990" y="4267221"/>
            <a:ext cx="879176" cy="5143500"/>
            <a:chOff x="-79458" y="0"/>
            <a:chExt cx="879176" cy="6858000"/>
          </a:xfrm>
        </p:grpSpPr>
        <p:sp>
          <p:nvSpPr>
            <p:cNvPr id="39" name="AutoShape 39"/>
            <p:cNvSpPr/>
            <p:nvPr/>
          </p:nvSpPr>
          <p:spPr>
            <a:xfrm flipH="1">
              <a:off x="799718" y="0"/>
              <a:ext cx="0" cy="6858000"/>
            </a:xfrm>
            <a:prstGeom prst="line">
              <a:avLst/>
            </a:prstGeom>
            <a:ln w="50800" cap="flat">
              <a:solidFill>
                <a:srgbClr val="000000"/>
              </a:solidFill>
              <a:prstDash val="solid"/>
              <a:headEnd type="none" w="sm" len="sm"/>
              <a:tailEnd type="none" w="sm" len="sm"/>
            </a:ln>
          </p:spPr>
          <p:txBody>
            <a:bodyPr/>
            <a:lstStyle/>
            <a:p>
              <a:endParaRPr lang="en-US"/>
            </a:p>
          </p:txBody>
        </p:sp>
        <p:sp>
          <p:nvSpPr>
            <p:cNvPr id="40" name="TextBox 40"/>
            <p:cNvSpPr txBox="1"/>
            <p:nvPr/>
          </p:nvSpPr>
          <p:spPr>
            <a:xfrm rot="16200000">
              <a:off x="-2392011" y="2871350"/>
              <a:ext cx="5303839" cy="678734"/>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41" name="Freeform 41"/>
            <p:cNvSpPr/>
            <p:nvPr/>
          </p:nvSpPr>
          <p:spPr>
            <a:xfrm rot="-5400000">
              <a:off x="-68406" y="6002610"/>
              <a:ext cx="780455" cy="643642"/>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44" name="Graphic 43" descr="City with solid fill">
            <a:extLst>
              <a:ext uri="{FF2B5EF4-FFF2-40B4-BE49-F238E27FC236}">
                <a16:creationId xmlns:a16="http://schemas.microsoft.com/office/drawing/2014/main" id="{A1C66627-606F-87C5-BDFD-AD9B9A696190}"/>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3690120" y="1798678"/>
            <a:ext cx="914400" cy="914400"/>
          </a:xfrm>
          <a:prstGeom prst="rect">
            <a:avLst/>
          </a:prstGeom>
        </p:spPr>
      </p:pic>
      <p:sp>
        <p:nvSpPr>
          <p:cNvPr id="45" name="Rectangle 44">
            <a:extLst>
              <a:ext uri="{FF2B5EF4-FFF2-40B4-BE49-F238E27FC236}">
                <a16:creationId xmlns:a16="http://schemas.microsoft.com/office/drawing/2014/main" id="{A3EF8779-555E-BD0C-37FD-804D569062AC}"/>
              </a:ext>
            </a:extLst>
          </p:cNvPr>
          <p:cNvSpPr/>
          <p:nvPr/>
        </p:nvSpPr>
        <p:spPr>
          <a:xfrm>
            <a:off x="3625346" y="4003167"/>
            <a:ext cx="1037864" cy="870117"/>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47" name="Rectangle 46">
            <a:extLst>
              <a:ext uri="{FF2B5EF4-FFF2-40B4-BE49-F238E27FC236}">
                <a16:creationId xmlns:a16="http://schemas.microsoft.com/office/drawing/2014/main" id="{6B20C957-8433-39FB-1FBA-C9CEFD032FA3}"/>
              </a:ext>
            </a:extLst>
          </p:cNvPr>
          <p:cNvSpPr/>
          <p:nvPr/>
        </p:nvSpPr>
        <p:spPr>
          <a:xfrm>
            <a:off x="3625347" y="2907207"/>
            <a:ext cx="1037864" cy="870117"/>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48" name="Rectangle 47">
            <a:extLst>
              <a:ext uri="{FF2B5EF4-FFF2-40B4-BE49-F238E27FC236}">
                <a16:creationId xmlns:a16="http://schemas.microsoft.com/office/drawing/2014/main" id="{F6A58798-38E0-2827-63A1-6EE9DF5D4C60}"/>
              </a:ext>
            </a:extLst>
          </p:cNvPr>
          <p:cNvSpPr/>
          <p:nvPr/>
        </p:nvSpPr>
        <p:spPr>
          <a:xfrm>
            <a:off x="3625347" y="1834110"/>
            <a:ext cx="1037864" cy="870117"/>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pic>
        <p:nvPicPr>
          <p:cNvPr id="50" name="Graphic 49" descr="Exclamation mark with solid fill">
            <a:extLst>
              <a:ext uri="{FF2B5EF4-FFF2-40B4-BE49-F238E27FC236}">
                <a16:creationId xmlns:a16="http://schemas.microsoft.com/office/drawing/2014/main" id="{D4FC1C7A-6116-8E74-EB82-9E942F123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7078" y="2879816"/>
            <a:ext cx="914400" cy="914400"/>
          </a:xfrm>
          <a:prstGeom prst="rect">
            <a:avLst/>
          </a:prstGeom>
        </p:spPr>
      </p:pic>
      <p:pic>
        <p:nvPicPr>
          <p:cNvPr id="52" name="Graphic 51" descr="Board Of Directors with solid fill">
            <a:extLst>
              <a:ext uri="{FF2B5EF4-FFF2-40B4-BE49-F238E27FC236}">
                <a16:creationId xmlns:a16="http://schemas.microsoft.com/office/drawing/2014/main" id="{32081247-B630-6E2A-D1B3-9D0EC492A8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87078" y="3973559"/>
            <a:ext cx="914400" cy="914400"/>
          </a:xfrm>
          <a:prstGeom prst="rect">
            <a:avLst/>
          </a:prstGeom>
        </p:spPr>
      </p:pic>
      <p:sp>
        <p:nvSpPr>
          <p:cNvPr id="53" name="Rectangle 52">
            <a:extLst>
              <a:ext uri="{FF2B5EF4-FFF2-40B4-BE49-F238E27FC236}">
                <a16:creationId xmlns:a16="http://schemas.microsoft.com/office/drawing/2014/main" id="{0D626AD0-92A5-C2D6-3C49-1737C57C7C03}"/>
              </a:ext>
            </a:extLst>
          </p:cNvPr>
          <p:cNvSpPr/>
          <p:nvPr/>
        </p:nvSpPr>
        <p:spPr>
          <a:xfrm>
            <a:off x="3622879" y="5086295"/>
            <a:ext cx="1037864" cy="870117"/>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pic>
        <p:nvPicPr>
          <p:cNvPr id="55" name="Graphic 54" descr="Classroom with solid fill">
            <a:extLst>
              <a:ext uri="{FF2B5EF4-FFF2-40B4-BE49-F238E27FC236}">
                <a16:creationId xmlns:a16="http://schemas.microsoft.com/office/drawing/2014/main" id="{0D36B56B-BFB8-52AC-FF48-FAEFCDA0CE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84611" y="5042012"/>
            <a:ext cx="914400" cy="914400"/>
          </a:xfrm>
          <a:prstGeom prst="rect">
            <a:avLst/>
          </a:prstGeom>
        </p:spPr>
      </p:pic>
      <p:sp>
        <p:nvSpPr>
          <p:cNvPr id="56" name="Rectangle 55">
            <a:extLst>
              <a:ext uri="{FF2B5EF4-FFF2-40B4-BE49-F238E27FC236}">
                <a16:creationId xmlns:a16="http://schemas.microsoft.com/office/drawing/2014/main" id="{204D9520-0658-0ABD-1042-53199F6A6949}"/>
              </a:ext>
            </a:extLst>
          </p:cNvPr>
          <p:cNvSpPr/>
          <p:nvPr/>
        </p:nvSpPr>
        <p:spPr>
          <a:xfrm>
            <a:off x="3641164" y="6152685"/>
            <a:ext cx="1037864" cy="870117"/>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57" name="Rectangle 56">
            <a:extLst>
              <a:ext uri="{FF2B5EF4-FFF2-40B4-BE49-F238E27FC236}">
                <a16:creationId xmlns:a16="http://schemas.microsoft.com/office/drawing/2014/main" id="{B25ABB44-1265-6566-7363-D66CF8CDDAB5}"/>
              </a:ext>
            </a:extLst>
          </p:cNvPr>
          <p:cNvSpPr/>
          <p:nvPr/>
        </p:nvSpPr>
        <p:spPr>
          <a:xfrm>
            <a:off x="3622879" y="7241432"/>
            <a:ext cx="1037864" cy="870117"/>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58" name="Rectangle 57">
            <a:extLst>
              <a:ext uri="{FF2B5EF4-FFF2-40B4-BE49-F238E27FC236}">
                <a16:creationId xmlns:a16="http://schemas.microsoft.com/office/drawing/2014/main" id="{778D1F22-3806-DE5F-31A3-59E090320A8E}"/>
              </a:ext>
            </a:extLst>
          </p:cNvPr>
          <p:cNvSpPr/>
          <p:nvPr/>
        </p:nvSpPr>
        <p:spPr>
          <a:xfrm>
            <a:off x="3644334" y="8282815"/>
            <a:ext cx="1037864" cy="870117"/>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pic>
        <p:nvPicPr>
          <p:cNvPr id="60" name="Graphic 59" descr="Bank with solid fill">
            <a:extLst>
              <a:ext uri="{FF2B5EF4-FFF2-40B4-BE49-F238E27FC236}">
                <a16:creationId xmlns:a16="http://schemas.microsoft.com/office/drawing/2014/main" id="{57ABF5E4-676B-0755-7428-0E57C068A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02896" y="7213672"/>
            <a:ext cx="914400" cy="914400"/>
          </a:xfrm>
          <a:prstGeom prst="rect">
            <a:avLst/>
          </a:prstGeom>
        </p:spPr>
      </p:pic>
      <p:pic>
        <p:nvPicPr>
          <p:cNvPr id="62" name="Graphic 61" descr="Upward trend with solid fill">
            <a:extLst>
              <a:ext uri="{FF2B5EF4-FFF2-40B4-BE49-F238E27FC236}">
                <a16:creationId xmlns:a16="http://schemas.microsoft.com/office/drawing/2014/main" id="{55D53AC2-43DD-DD35-73DE-B90791985BF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02896" y="8276786"/>
            <a:ext cx="914400" cy="914400"/>
          </a:xfrm>
          <a:prstGeom prst="rect">
            <a:avLst/>
          </a:prstGeom>
        </p:spPr>
      </p:pic>
      <p:pic>
        <p:nvPicPr>
          <p:cNvPr id="64" name="Graphic 63" descr="Life ring outline">
            <a:extLst>
              <a:ext uri="{FF2B5EF4-FFF2-40B4-BE49-F238E27FC236}">
                <a16:creationId xmlns:a16="http://schemas.microsoft.com/office/drawing/2014/main" id="{D4E28BC8-33A8-8F59-D577-8CB854E71FD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84611" y="6136172"/>
            <a:ext cx="914400" cy="91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80505" y="1312319"/>
            <a:ext cx="15373473" cy="1524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0" y="9674117"/>
            <a:ext cx="18288000" cy="612883"/>
            <a:chOff x="0" y="0"/>
            <a:chExt cx="4816593" cy="161418"/>
          </a:xfrm>
        </p:grpSpPr>
        <p:sp>
          <p:nvSpPr>
            <p:cNvPr id="5" name="Freeform 5"/>
            <p:cNvSpPr/>
            <p:nvPr/>
          </p:nvSpPr>
          <p:spPr>
            <a:xfrm>
              <a:off x="0" y="0"/>
              <a:ext cx="4816592"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6" name="TextBox 6"/>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7" name="AutoShape 7"/>
          <p:cNvSpPr/>
          <p:nvPr/>
        </p:nvSpPr>
        <p:spPr>
          <a:xfrm>
            <a:off x="1652389" y="2908477"/>
            <a:ext cx="6909296"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8" name="Group 8"/>
          <p:cNvGrpSpPr/>
          <p:nvPr/>
        </p:nvGrpSpPr>
        <p:grpSpPr>
          <a:xfrm>
            <a:off x="1652389" y="1448895"/>
            <a:ext cx="6909296" cy="625602"/>
            <a:chOff x="0" y="0"/>
            <a:chExt cx="9212395" cy="834136"/>
          </a:xfrm>
        </p:grpSpPr>
        <p:sp>
          <p:nvSpPr>
            <p:cNvPr id="9" name="AutoShape 9"/>
            <p:cNvSpPr/>
            <p:nvPr/>
          </p:nvSpPr>
          <p:spPr>
            <a:xfrm>
              <a:off x="39724" y="808736"/>
              <a:ext cx="9172671" cy="0"/>
            </a:xfrm>
            <a:prstGeom prst="line">
              <a:avLst/>
            </a:prstGeom>
            <a:ln w="50800"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0" y="-47625"/>
              <a:ext cx="9027485" cy="830961"/>
            </a:xfrm>
            <a:prstGeom prst="rect">
              <a:avLst/>
            </a:prstGeom>
          </p:spPr>
          <p:txBody>
            <a:bodyPr lIns="0" tIns="0" rIns="0" bIns="0" rtlCol="0" anchor="t">
              <a:spAutoFit/>
            </a:bodyPr>
            <a:lstStyle/>
            <a:p>
              <a:pPr algn="l">
                <a:lnSpc>
                  <a:spcPts val="4328"/>
                </a:lnSpc>
              </a:pPr>
              <a:r>
                <a:rPr lang="en-US" sz="3899" spc="-81">
                  <a:solidFill>
                    <a:srgbClr val="CE2F2C"/>
                  </a:solidFill>
                  <a:latin typeface="Futura"/>
                  <a:ea typeface="Futura"/>
                  <a:cs typeface="Futura"/>
                  <a:sym typeface="Futura"/>
                </a:rPr>
                <a:t>General Overview</a:t>
              </a:r>
            </a:p>
          </p:txBody>
        </p:sp>
      </p:grpSp>
      <p:sp>
        <p:nvSpPr>
          <p:cNvPr id="12" name="TextBox 12"/>
          <p:cNvSpPr txBox="1"/>
          <p:nvPr/>
        </p:nvSpPr>
        <p:spPr>
          <a:xfrm>
            <a:off x="1685046" y="174896"/>
            <a:ext cx="12835192" cy="1110753"/>
          </a:xfrm>
          <a:prstGeom prst="rect">
            <a:avLst/>
          </a:prstGeom>
        </p:spPr>
        <p:txBody>
          <a:bodyPr lIns="0" tIns="0" rIns="0" bIns="0" rtlCol="0" anchor="t">
            <a:spAutoFit/>
          </a:bodyPr>
          <a:lstStyle/>
          <a:p>
            <a:pPr algn="l">
              <a:lnSpc>
                <a:spcPts val="9519"/>
              </a:lnSpc>
              <a:spcBef>
                <a:spcPct val="0"/>
              </a:spcBef>
            </a:pPr>
            <a:r>
              <a:rPr lang="en-US" sz="6400">
                <a:solidFill>
                  <a:srgbClr val="000000"/>
                </a:solidFill>
                <a:latin typeface="Futura"/>
                <a:ea typeface="Futura"/>
                <a:cs typeface="Futura"/>
                <a:sym typeface="Futura"/>
              </a:rPr>
              <a:t>Company Background – Nike</a:t>
            </a:r>
          </a:p>
        </p:txBody>
      </p:sp>
      <p:sp>
        <p:nvSpPr>
          <p:cNvPr id="13" name="TextBox 13"/>
          <p:cNvSpPr txBox="1"/>
          <p:nvPr/>
        </p:nvSpPr>
        <p:spPr>
          <a:xfrm>
            <a:off x="17840171" y="9624641"/>
            <a:ext cx="242515" cy="588010"/>
          </a:xfrm>
          <a:prstGeom prst="rect">
            <a:avLst/>
          </a:prstGeom>
        </p:spPr>
        <p:txBody>
          <a:bodyPr lIns="0" tIns="0" rIns="0" bIns="0" rtlCol="0" anchor="t">
            <a:spAutoFit/>
          </a:bodyPr>
          <a:lstStyle/>
          <a:p>
            <a:pPr algn="ctr">
              <a:lnSpc>
                <a:spcPts val="4340"/>
              </a:lnSpc>
              <a:spcBef>
                <a:spcPct val="0"/>
              </a:spcBef>
            </a:pPr>
            <a:r>
              <a:rPr lang="en-US" sz="3100">
                <a:solidFill>
                  <a:srgbClr val="FFFFFF"/>
                </a:solidFill>
                <a:latin typeface="Futura"/>
                <a:ea typeface="Futura"/>
                <a:cs typeface="Futura"/>
                <a:sym typeface="Futura"/>
              </a:rPr>
              <a:t>2</a:t>
            </a:r>
          </a:p>
        </p:txBody>
      </p:sp>
      <p:sp>
        <p:nvSpPr>
          <p:cNvPr id="15" name="TextBox 15"/>
          <p:cNvSpPr txBox="1"/>
          <p:nvPr/>
        </p:nvSpPr>
        <p:spPr>
          <a:xfrm>
            <a:off x="9167878" y="5429756"/>
            <a:ext cx="6909296" cy="635127"/>
          </a:xfrm>
          <a:prstGeom prst="rect">
            <a:avLst/>
          </a:prstGeom>
        </p:spPr>
        <p:txBody>
          <a:bodyPr lIns="0" tIns="0" rIns="0" bIns="0" rtlCol="0" anchor="t">
            <a:spAutoFit/>
          </a:bodyPr>
          <a:lstStyle/>
          <a:p>
            <a:pPr algn="l">
              <a:lnSpc>
                <a:spcPts val="4328"/>
              </a:lnSpc>
            </a:pPr>
            <a:r>
              <a:rPr lang="en-US" sz="3899" spc="-81">
                <a:solidFill>
                  <a:srgbClr val="CE2F2C"/>
                </a:solidFill>
                <a:latin typeface="Futura"/>
                <a:ea typeface="Futura"/>
                <a:cs typeface="Futura"/>
                <a:sym typeface="Futura"/>
              </a:rPr>
              <a:t>Stock Prices – 5 Year Period</a:t>
            </a:r>
          </a:p>
        </p:txBody>
      </p:sp>
      <p:sp>
        <p:nvSpPr>
          <p:cNvPr id="16" name="AutoShape 16"/>
          <p:cNvSpPr/>
          <p:nvPr/>
        </p:nvSpPr>
        <p:spPr>
          <a:xfrm>
            <a:off x="1652389" y="5437251"/>
            <a:ext cx="6909296" cy="0"/>
          </a:xfrm>
          <a:prstGeom prst="line">
            <a:avLst/>
          </a:prstGeom>
          <a:ln w="38100" cap="flat">
            <a:solidFill>
              <a:srgbClr val="000000"/>
            </a:solidFill>
            <a:prstDash val="solid"/>
            <a:headEnd type="none" w="sm" len="sm"/>
            <a:tailEnd type="none" w="sm" len="sm"/>
          </a:ln>
        </p:spPr>
        <p:txBody>
          <a:bodyPr/>
          <a:lstStyle/>
          <a:p>
            <a:endParaRPr lang="en-US"/>
          </a:p>
        </p:txBody>
      </p:sp>
      <p:sp>
        <p:nvSpPr>
          <p:cNvPr id="17" name="TextBox 17"/>
          <p:cNvSpPr txBox="1"/>
          <p:nvPr/>
        </p:nvSpPr>
        <p:spPr>
          <a:xfrm>
            <a:off x="1652389" y="4802124"/>
            <a:ext cx="6710483" cy="635127"/>
          </a:xfrm>
          <a:prstGeom prst="rect">
            <a:avLst/>
          </a:prstGeom>
        </p:spPr>
        <p:txBody>
          <a:bodyPr lIns="0" tIns="0" rIns="0" bIns="0" rtlCol="0" anchor="t">
            <a:spAutoFit/>
          </a:bodyPr>
          <a:lstStyle/>
          <a:p>
            <a:pPr algn="l">
              <a:lnSpc>
                <a:spcPts val="4328"/>
              </a:lnSpc>
            </a:pPr>
            <a:r>
              <a:rPr lang="en-US" sz="3899" spc="-81">
                <a:solidFill>
                  <a:srgbClr val="CE2F2C"/>
                </a:solidFill>
                <a:latin typeface="Futura"/>
                <a:ea typeface="Futura"/>
                <a:cs typeface="Futura"/>
                <a:sym typeface="Futura"/>
              </a:rPr>
              <a:t>Revenue – 5 Year Period</a:t>
            </a:r>
          </a:p>
        </p:txBody>
      </p:sp>
      <p:sp>
        <p:nvSpPr>
          <p:cNvPr id="18" name="TextBox 18"/>
          <p:cNvSpPr txBox="1"/>
          <p:nvPr/>
        </p:nvSpPr>
        <p:spPr>
          <a:xfrm>
            <a:off x="1680505" y="2254984"/>
            <a:ext cx="6389480" cy="423193"/>
          </a:xfrm>
          <a:prstGeom prst="rect">
            <a:avLst/>
          </a:prstGeom>
        </p:spPr>
        <p:txBody>
          <a:bodyPr lIns="0" tIns="0" rIns="0" bIns="0" rtlCol="0" anchor="t">
            <a:spAutoFit/>
          </a:bodyPr>
          <a:lstStyle/>
          <a:p>
            <a:pPr algn="ctr">
              <a:lnSpc>
                <a:spcPts val="3330"/>
              </a:lnSpc>
            </a:pPr>
            <a:r>
              <a:rPr lang="en-US" sz="3000" spc="-63" dirty="0">
                <a:solidFill>
                  <a:srgbClr val="000000"/>
                </a:solidFill>
                <a:latin typeface="Futura Light"/>
                <a:ea typeface="Futura Light"/>
                <a:cs typeface="Futura Light"/>
                <a:sym typeface="Futura Light"/>
              </a:rPr>
              <a:t>World’s largest sportswear company</a:t>
            </a:r>
          </a:p>
        </p:txBody>
      </p:sp>
      <p:sp>
        <p:nvSpPr>
          <p:cNvPr id="19" name="TextBox 19"/>
          <p:cNvSpPr txBox="1"/>
          <p:nvPr/>
        </p:nvSpPr>
        <p:spPr>
          <a:xfrm>
            <a:off x="2165735" y="3167517"/>
            <a:ext cx="5362789" cy="1446844"/>
          </a:xfrm>
          <a:prstGeom prst="rect">
            <a:avLst/>
          </a:prstGeom>
        </p:spPr>
        <p:txBody>
          <a:bodyPr lIns="0" tIns="0" rIns="0" bIns="0" rtlCol="0" anchor="t">
            <a:spAutoFit/>
          </a:bodyPr>
          <a:lstStyle/>
          <a:p>
            <a:pPr algn="l">
              <a:lnSpc>
                <a:spcPts val="2794"/>
              </a:lnSpc>
            </a:pPr>
            <a:r>
              <a:rPr lang="en-US" sz="2517" spc="-52">
                <a:solidFill>
                  <a:srgbClr val="000000"/>
                </a:solidFill>
                <a:latin typeface="Futura"/>
                <a:ea typeface="Futura"/>
                <a:cs typeface="Futura"/>
                <a:sym typeface="Futura"/>
              </a:rPr>
              <a:t>Business Segments</a:t>
            </a:r>
          </a:p>
          <a:p>
            <a:pPr marL="543628" lvl="1" indent="-271814" algn="l">
              <a:lnSpc>
                <a:spcPts val="2794"/>
              </a:lnSpc>
              <a:buFont typeface="Arial"/>
              <a:buChar char="•"/>
            </a:pPr>
            <a:r>
              <a:rPr lang="en-US" sz="2517" spc="-52">
                <a:solidFill>
                  <a:srgbClr val="000000"/>
                </a:solidFill>
                <a:latin typeface="Futura Light"/>
                <a:ea typeface="Futura Light"/>
                <a:cs typeface="Futura Light"/>
                <a:sym typeface="Futura Light"/>
              </a:rPr>
              <a:t>Footwear (~60% of revenue)</a:t>
            </a:r>
          </a:p>
          <a:p>
            <a:pPr marL="543628" lvl="1" indent="-271814" algn="l">
              <a:lnSpc>
                <a:spcPts val="2794"/>
              </a:lnSpc>
              <a:buFont typeface="Arial"/>
              <a:buChar char="•"/>
            </a:pPr>
            <a:r>
              <a:rPr lang="en-US" sz="2517" spc="-52">
                <a:solidFill>
                  <a:srgbClr val="000000"/>
                </a:solidFill>
                <a:latin typeface="Futura Light"/>
                <a:ea typeface="Futura Light"/>
                <a:cs typeface="Futura Light"/>
                <a:sym typeface="Futura Light"/>
              </a:rPr>
              <a:t>Apparel (~30%)</a:t>
            </a:r>
          </a:p>
          <a:p>
            <a:pPr marL="543628" lvl="1" indent="-271814" algn="l">
              <a:lnSpc>
                <a:spcPts val="2794"/>
              </a:lnSpc>
              <a:buFont typeface="Arial"/>
              <a:buChar char="•"/>
            </a:pPr>
            <a:r>
              <a:rPr lang="en-US" sz="2517" spc="-52">
                <a:solidFill>
                  <a:srgbClr val="000000"/>
                </a:solidFill>
                <a:latin typeface="Futura Light"/>
                <a:ea typeface="Futura Light"/>
                <a:cs typeface="Futura Light"/>
                <a:sym typeface="Futura Light"/>
              </a:rPr>
              <a:t>Equipment &amp; Accessories (~10%)</a:t>
            </a:r>
          </a:p>
        </p:txBody>
      </p:sp>
      <p:sp>
        <p:nvSpPr>
          <p:cNvPr id="20" name="TextBox 20"/>
          <p:cNvSpPr txBox="1"/>
          <p:nvPr/>
        </p:nvSpPr>
        <p:spPr>
          <a:xfrm>
            <a:off x="9144000" y="1382221"/>
            <a:ext cx="5693906" cy="635127"/>
          </a:xfrm>
          <a:prstGeom prst="rect">
            <a:avLst/>
          </a:prstGeom>
        </p:spPr>
        <p:txBody>
          <a:bodyPr lIns="0" tIns="0" rIns="0" bIns="0" rtlCol="0" anchor="t">
            <a:spAutoFit/>
          </a:bodyPr>
          <a:lstStyle/>
          <a:p>
            <a:pPr algn="l">
              <a:lnSpc>
                <a:spcPts val="4328"/>
              </a:lnSpc>
            </a:pPr>
            <a:r>
              <a:rPr lang="en-US" sz="3899" spc="-81">
                <a:solidFill>
                  <a:srgbClr val="CE2F2C"/>
                </a:solidFill>
                <a:latin typeface="Futura"/>
                <a:ea typeface="Futura"/>
                <a:cs typeface="Futura"/>
                <a:sym typeface="Futura"/>
              </a:rPr>
              <a:t>Stock Price Activity</a:t>
            </a:r>
          </a:p>
        </p:txBody>
      </p:sp>
      <p:sp>
        <p:nvSpPr>
          <p:cNvPr id="21" name="AutoShape 21"/>
          <p:cNvSpPr/>
          <p:nvPr/>
        </p:nvSpPr>
        <p:spPr>
          <a:xfrm>
            <a:off x="9151725" y="2017348"/>
            <a:ext cx="7860453" cy="2286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24" name="Group 24"/>
          <p:cNvGrpSpPr/>
          <p:nvPr/>
        </p:nvGrpSpPr>
        <p:grpSpPr>
          <a:xfrm>
            <a:off x="9167878" y="3180217"/>
            <a:ext cx="7874100" cy="547705"/>
            <a:chOff x="0" y="0"/>
            <a:chExt cx="2009031" cy="140070"/>
          </a:xfrm>
        </p:grpSpPr>
        <p:sp>
          <p:nvSpPr>
            <p:cNvPr id="25" name="Freeform 25"/>
            <p:cNvSpPr/>
            <p:nvPr/>
          </p:nvSpPr>
          <p:spPr>
            <a:xfrm>
              <a:off x="0" y="0"/>
              <a:ext cx="2009031" cy="140070"/>
            </a:xfrm>
            <a:custGeom>
              <a:avLst/>
              <a:gdLst/>
              <a:ahLst/>
              <a:cxnLst/>
              <a:rect l="l" t="t" r="r" b="b"/>
              <a:pathLst>
                <a:path w="2009031" h="140070">
                  <a:moveTo>
                    <a:pt x="0" y="0"/>
                  </a:moveTo>
                  <a:lnTo>
                    <a:pt x="2009031" y="0"/>
                  </a:lnTo>
                  <a:lnTo>
                    <a:pt x="2009031" y="140070"/>
                  </a:lnTo>
                  <a:lnTo>
                    <a:pt x="0" y="140070"/>
                  </a:lnTo>
                  <a:close/>
                </a:path>
              </a:pathLst>
            </a:custGeom>
            <a:solidFill>
              <a:srgbClr val="CF4B49"/>
            </a:solidFill>
          </p:spPr>
          <p:txBody>
            <a:bodyPr/>
            <a:lstStyle/>
            <a:p>
              <a:endParaRPr lang="en-US"/>
            </a:p>
          </p:txBody>
        </p:sp>
        <p:sp>
          <p:nvSpPr>
            <p:cNvPr id="26" name="TextBox 26"/>
            <p:cNvSpPr txBox="1"/>
            <p:nvPr/>
          </p:nvSpPr>
          <p:spPr>
            <a:xfrm>
              <a:off x="0" y="-47625"/>
              <a:ext cx="2009031" cy="187695"/>
            </a:xfrm>
            <a:prstGeom prst="rect">
              <a:avLst/>
            </a:prstGeom>
          </p:spPr>
          <p:txBody>
            <a:bodyPr lIns="50800" tIns="50800" rIns="50800" bIns="50800" rtlCol="0" anchor="ctr"/>
            <a:lstStyle/>
            <a:p>
              <a:pPr algn="ctr">
                <a:lnSpc>
                  <a:spcPts val="2562"/>
                </a:lnSpc>
              </a:pPr>
              <a:endParaRPr/>
            </a:p>
          </p:txBody>
        </p:sp>
      </p:grpSp>
      <p:sp>
        <p:nvSpPr>
          <p:cNvPr id="27" name="TextBox 27"/>
          <p:cNvSpPr txBox="1"/>
          <p:nvPr/>
        </p:nvSpPr>
        <p:spPr>
          <a:xfrm>
            <a:off x="9215141" y="3289950"/>
            <a:ext cx="7822459" cy="324641"/>
          </a:xfrm>
          <a:prstGeom prst="rect">
            <a:avLst/>
          </a:prstGeom>
        </p:spPr>
        <p:txBody>
          <a:bodyPr wrap="square" lIns="0" tIns="0" rIns="0" bIns="0" rtlCol="0" anchor="t">
            <a:spAutoFit/>
          </a:bodyPr>
          <a:lstStyle/>
          <a:p>
            <a:pPr algn="ctr">
              <a:lnSpc>
                <a:spcPts val="2771"/>
              </a:lnSpc>
            </a:pPr>
            <a:r>
              <a:rPr lang="en-US" sz="1950" dirty="0">
                <a:solidFill>
                  <a:srgbClr val="FFFFFF"/>
                </a:solidFill>
                <a:latin typeface="Futura"/>
                <a:ea typeface="Futura"/>
                <a:cs typeface="Futura"/>
                <a:sym typeface="Futura"/>
              </a:rPr>
              <a:t>5-year trend: Peaked ~$170B in late 2021 → ~$90–100B (2025)</a:t>
            </a:r>
          </a:p>
        </p:txBody>
      </p:sp>
      <p:grpSp>
        <p:nvGrpSpPr>
          <p:cNvPr id="28" name="Group 28"/>
          <p:cNvGrpSpPr/>
          <p:nvPr/>
        </p:nvGrpSpPr>
        <p:grpSpPr>
          <a:xfrm>
            <a:off x="9167878" y="3897783"/>
            <a:ext cx="7866163" cy="523893"/>
            <a:chOff x="0" y="0"/>
            <a:chExt cx="2009031" cy="140070"/>
          </a:xfrm>
        </p:grpSpPr>
        <p:sp>
          <p:nvSpPr>
            <p:cNvPr id="29" name="Freeform 29"/>
            <p:cNvSpPr/>
            <p:nvPr/>
          </p:nvSpPr>
          <p:spPr>
            <a:xfrm>
              <a:off x="0" y="0"/>
              <a:ext cx="2009031" cy="140070"/>
            </a:xfrm>
            <a:custGeom>
              <a:avLst/>
              <a:gdLst/>
              <a:ahLst/>
              <a:cxnLst/>
              <a:rect l="l" t="t" r="r" b="b"/>
              <a:pathLst>
                <a:path w="2009031" h="140070">
                  <a:moveTo>
                    <a:pt x="0" y="0"/>
                  </a:moveTo>
                  <a:lnTo>
                    <a:pt x="2009031" y="0"/>
                  </a:lnTo>
                  <a:lnTo>
                    <a:pt x="2009031" y="140070"/>
                  </a:lnTo>
                  <a:lnTo>
                    <a:pt x="0" y="140070"/>
                  </a:lnTo>
                  <a:close/>
                </a:path>
              </a:pathLst>
            </a:custGeom>
            <a:solidFill>
              <a:srgbClr val="D16563"/>
            </a:solidFill>
          </p:spPr>
          <p:txBody>
            <a:bodyPr/>
            <a:lstStyle/>
            <a:p>
              <a:endParaRPr lang="en-US"/>
            </a:p>
          </p:txBody>
        </p:sp>
        <p:sp>
          <p:nvSpPr>
            <p:cNvPr id="30" name="TextBox 30"/>
            <p:cNvSpPr txBox="1"/>
            <p:nvPr/>
          </p:nvSpPr>
          <p:spPr>
            <a:xfrm>
              <a:off x="0" y="-47625"/>
              <a:ext cx="2009031" cy="187695"/>
            </a:xfrm>
            <a:prstGeom prst="rect">
              <a:avLst/>
            </a:prstGeom>
          </p:spPr>
          <p:txBody>
            <a:bodyPr lIns="50800" tIns="50800" rIns="50800" bIns="50800" rtlCol="0" anchor="ctr"/>
            <a:lstStyle/>
            <a:p>
              <a:pPr algn="ctr">
                <a:lnSpc>
                  <a:spcPts val="2562"/>
                </a:lnSpc>
              </a:pPr>
              <a:endParaRPr/>
            </a:p>
          </p:txBody>
        </p:sp>
      </p:grpSp>
      <p:sp>
        <p:nvSpPr>
          <p:cNvPr id="31" name="TextBox 31"/>
          <p:cNvSpPr txBox="1"/>
          <p:nvPr/>
        </p:nvSpPr>
        <p:spPr>
          <a:xfrm>
            <a:off x="9160259" y="3959887"/>
            <a:ext cx="7866480" cy="313740"/>
          </a:xfrm>
          <a:prstGeom prst="rect">
            <a:avLst/>
          </a:prstGeom>
        </p:spPr>
        <p:txBody>
          <a:bodyPr wrap="square" lIns="0" tIns="0" rIns="0" bIns="0" rtlCol="0" anchor="t">
            <a:spAutoFit/>
          </a:bodyPr>
          <a:lstStyle/>
          <a:p>
            <a:pPr algn="ctr">
              <a:lnSpc>
                <a:spcPts val="2771"/>
              </a:lnSpc>
              <a:spcBef>
                <a:spcPct val="0"/>
              </a:spcBef>
            </a:pPr>
            <a:r>
              <a:rPr lang="en-US" sz="1979">
                <a:solidFill>
                  <a:srgbClr val="FFFFFF"/>
                </a:solidFill>
                <a:latin typeface="Futura"/>
                <a:ea typeface="Futura"/>
                <a:cs typeface="Futura"/>
                <a:sym typeface="Futura"/>
              </a:rPr>
              <a:t>Sales slowdown, promotional pressure, digital ecosystem challenges</a:t>
            </a:r>
          </a:p>
        </p:txBody>
      </p:sp>
      <p:grpSp>
        <p:nvGrpSpPr>
          <p:cNvPr id="32" name="Group 32"/>
          <p:cNvGrpSpPr/>
          <p:nvPr/>
        </p:nvGrpSpPr>
        <p:grpSpPr>
          <a:xfrm>
            <a:off x="9167878" y="4599476"/>
            <a:ext cx="7874100" cy="515955"/>
            <a:chOff x="0" y="0"/>
            <a:chExt cx="2009031" cy="140070"/>
          </a:xfrm>
        </p:grpSpPr>
        <p:sp>
          <p:nvSpPr>
            <p:cNvPr id="33" name="Freeform 33"/>
            <p:cNvSpPr/>
            <p:nvPr/>
          </p:nvSpPr>
          <p:spPr>
            <a:xfrm>
              <a:off x="0" y="0"/>
              <a:ext cx="2009031" cy="140070"/>
            </a:xfrm>
            <a:custGeom>
              <a:avLst/>
              <a:gdLst/>
              <a:ahLst/>
              <a:cxnLst/>
              <a:rect l="l" t="t" r="r" b="b"/>
              <a:pathLst>
                <a:path w="2009031" h="140070">
                  <a:moveTo>
                    <a:pt x="0" y="0"/>
                  </a:moveTo>
                  <a:lnTo>
                    <a:pt x="2009031" y="0"/>
                  </a:lnTo>
                  <a:lnTo>
                    <a:pt x="2009031" y="140070"/>
                  </a:lnTo>
                  <a:lnTo>
                    <a:pt x="0" y="140070"/>
                  </a:lnTo>
                  <a:close/>
                </a:path>
              </a:pathLst>
            </a:custGeom>
            <a:solidFill>
              <a:srgbClr val="D47E7C"/>
            </a:solidFill>
          </p:spPr>
          <p:txBody>
            <a:bodyPr/>
            <a:lstStyle/>
            <a:p>
              <a:endParaRPr lang="en-US"/>
            </a:p>
          </p:txBody>
        </p:sp>
        <p:sp>
          <p:nvSpPr>
            <p:cNvPr id="34" name="TextBox 34"/>
            <p:cNvSpPr txBox="1"/>
            <p:nvPr/>
          </p:nvSpPr>
          <p:spPr>
            <a:xfrm>
              <a:off x="0" y="-47625"/>
              <a:ext cx="2009031" cy="187695"/>
            </a:xfrm>
            <a:prstGeom prst="rect">
              <a:avLst/>
            </a:prstGeom>
          </p:spPr>
          <p:txBody>
            <a:bodyPr lIns="50800" tIns="50800" rIns="50800" bIns="50800" rtlCol="0" anchor="ctr"/>
            <a:lstStyle/>
            <a:p>
              <a:pPr algn="ctr">
                <a:lnSpc>
                  <a:spcPts val="2562"/>
                </a:lnSpc>
              </a:pPr>
              <a:endParaRPr/>
            </a:p>
          </p:txBody>
        </p:sp>
      </p:grpSp>
      <p:sp>
        <p:nvSpPr>
          <p:cNvPr id="35" name="TextBox 35"/>
          <p:cNvSpPr txBox="1"/>
          <p:nvPr/>
        </p:nvSpPr>
        <p:spPr>
          <a:xfrm>
            <a:off x="9159941" y="4641361"/>
            <a:ext cx="7874034" cy="331694"/>
          </a:xfrm>
          <a:prstGeom prst="rect">
            <a:avLst/>
          </a:prstGeom>
        </p:spPr>
        <p:txBody>
          <a:bodyPr wrap="square" lIns="0" tIns="0" rIns="0" bIns="0" rtlCol="0" anchor="t">
            <a:spAutoFit/>
          </a:bodyPr>
          <a:lstStyle/>
          <a:p>
            <a:pPr algn="ctr">
              <a:lnSpc>
                <a:spcPts val="2771"/>
              </a:lnSpc>
              <a:spcBef>
                <a:spcPct val="0"/>
              </a:spcBef>
            </a:pPr>
            <a:r>
              <a:rPr lang="en-US" sz="1979">
                <a:solidFill>
                  <a:srgbClr val="FFFFFF"/>
                </a:solidFill>
                <a:latin typeface="Futura"/>
                <a:ea typeface="Futura"/>
                <a:cs typeface="Futura"/>
                <a:sym typeface="Futura"/>
              </a:rPr>
              <a:t>Investors focused on brand reinvention and restoring growth margins</a:t>
            </a:r>
            <a:endParaRPr lang="en-US">
              <a:ea typeface="Calibri"/>
              <a:cs typeface="Calibri"/>
            </a:endParaRPr>
          </a:p>
        </p:txBody>
      </p:sp>
      <p:grpSp>
        <p:nvGrpSpPr>
          <p:cNvPr id="36" name="Group 36"/>
          <p:cNvGrpSpPr/>
          <p:nvPr/>
        </p:nvGrpSpPr>
        <p:grpSpPr>
          <a:xfrm>
            <a:off x="9167878" y="2321510"/>
            <a:ext cx="7866163" cy="712657"/>
            <a:chOff x="0" y="-47625"/>
            <a:chExt cx="2071747" cy="187695"/>
          </a:xfrm>
        </p:grpSpPr>
        <p:sp>
          <p:nvSpPr>
            <p:cNvPr id="37" name="Freeform 37"/>
            <p:cNvSpPr/>
            <p:nvPr/>
          </p:nvSpPr>
          <p:spPr>
            <a:xfrm>
              <a:off x="0" y="4181"/>
              <a:ext cx="2071747" cy="125436"/>
            </a:xfrm>
            <a:custGeom>
              <a:avLst/>
              <a:gdLst/>
              <a:ahLst/>
              <a:cxnLst/>
              <a:rect l="l" t="t" r="r" b="b"/>
              <a:pathLst>
                <a:path w="2009031" h="140070">
                  <a:moveTo>
                    <a:pt x="0" y="0"/>
                  </a:moveTo>
                  <a:lnTo>
                    <a:pt x="2009031" y="0"/>
                  </a:lnTo>
                  <a:lnTo>
                    <a:pt x="2009031" y="140070"/>
                  </a:lnTo>
                  <a:lnTo>
                    <a:pt x="0" y="140070"/>
                  </a:lnTo>
                  <a:close/>
                </a:path>
              </a:pathLst>
            </a:custGeom>
            <a:solidFill>
              <a:srgbClr val="CE2F2C"/>
            </a:solidFill>
          </p:spPr>
          <p:txBody>
            <a:bodyPr/>
            <a:lstStyle/>
            <a:p>
              <a:endParaRPr lang="en-US"/>
            </a:p>
          </p:txBody>
        </p:sp>
        <p:sp>
          <p:nvSpPr>
            <p:cNvPr id="38" name="TextBox 38"/>
            <p:cNvSpPr txBox="1"/>
            <p:nvPr/>
          </p:nvSpPr>
          <p:spPr>
            <a:xfrm>
              <a:off x="0" y="-47625"/>
              <a:ext cx="2009031" cy="187695"/>
            </a:xfrm>
            <a:prstGeom prst="rect">
              <a:avLst/>
            </a:prstGeom>
          </p:spPr>
          <p:txBody>
            <a:bodyPr lIns="50800" tIns="50800" rIns="50800" bIns="50800" rtlCol="0" anchor="ctr"/>
            <a:lstStyle/>
            <a:p>
              <a:pPr algn="ctr">
                <a:lnSpc>
                  <a:spcPts val="2562"/>
                </a:lnSpc>
              </a:pPr>
              <a:endParaRPr/>
            </a:p>
          </p:txBody>
        </p:sp>
      </p:grpSp>
      <p:sp>
        <p:nvSpPr>
          <p:cNvPr id="39" name="TextBox 39"/>
          <p:cNvSpPr txBox="1"/>
          <p:nvPr/>
        </p:nvSpPr>
        <p:spPr>
          <a:xfrm>
            <a:off x="9167879" y="2554893"/>
            <a:ext cx="7847844" cy="313740"/>
          </a:xfrm>
          <a:prstGeom prst="rect">
            <a:avLst/>
          </a:prstGeom>
        </p:spPr>
        <p:txBody>
          <a:bodyPr wrap="square" lIns="0" tIns="0" rIns="0" bIns="0" rtlCol="0" anchor="t">
            <a:spAutoFit/>
          </a:bodyPr>
          <a:lstStyle/>
          <a:p>
            <a:pPr algn="ctr">
              <a:lnSpc>
                <a:spcPts val="2771"/>
              </a:lnSpc>
              <a:spcBef>
                <a:spcPct val="0"/>
              </a:spcBef>
            </a:pPr>
            <a:r>
              <a:rPr lang="en-US" sz="1979">
                <a:solidFill>
                  <a:srgbClr val="FFFFFF"/>
                </a:solidFill>
                <a:latin typeface="Futura"/>
                <a:ea typeface="Futura"/>
                <a:cs typeface="Futura"/>
                <a:sym typeface="Futura"/>
              </a:rPr>
              <a:t>Ticker: NKE (NYSE)</a:t>
            </a:r>
          </a:p>
        </p:txBody>
      </p:sp>
      <p:grpSp>
        <p:nvGrpSpPr>
          <p:cNvPr id="46" name="Group 38">
            <a:extLst>
              <a:ext uri="{FF2B5EF4-FFF2-40B4-BE49-F238E27FC236}">
                <a16:creationId xmlns:a16="http://schemas.microsoft.com/office/drawing/2014/main" id="{84782CA4-0BBF-CC42-3D84-4D58119613A4}"/>
              </a:ext>
            </a:extLst>
          </p:cNvPr>
          <p:cNvGrpSpPr/>
          <p:nvPr/>
        </p:nvGrpSpPr>
        <p:grpSpPr>
          <a:xfrm>
            <a:off x="128990" y="4267221"/>
            <a:ext cx="879176" cy="5143500"/>
            <a:chOff x="-79458" y="0"/>
            <a:chExt cx="879176" cy="6858000"/>
          </a:xfrm>
        </p:grpSpPr>
        <p:sp>
          <p:nvSpPr>
            <p:cNvPr id="47" name="AutoShape 39">
              <a:extLst>
                <a:ext uri="{FF2B5EF4-FFF2-40B4-BE49-F238E27FC236}">
                  <a16:creationId xmlns:a16="http://schemas.microsoft.com/office/drawing/2014/main" id="{44FD6027-8D1C-6E81-C253-01073C1D10E6}"/>
                </a:ext>
              </a:extLst>
            </p:cNvPr>
            <p:cNvSpPr/>
            <p:nvPr/>
          </p:nvSpPr>
          <p:spPr>
            <a:xfrm flipH="1">
              <a:off x="799718" y="0"/>
              <a:ext cx="0" cy="6858000"/>
            </a:xfrm>
            <a:prstGeom prst="line">
              <a:avLst/>
            </a:prstGeom>
            <a:ln w="50800" cap="flat">
              <a:solidFill>
                <a:srgbClr val="000000"/>
              </a:solidFill>
              <a:prstDash val="solid"/>
              <a:headEnd type="none" w="sm" len="sm"/>
              <a:tailEnd type="none" w="sm" len="sm"/>
            </a:ln>
          </p:spPr>
          <p:txBody>
            <a:bodyPr/>
            <a:lstStyle/>
            <a:p>
              <a:endParaRPr lang="en-US"/>
            </a:p>
          </p:txBody>
        </p:sp>
        <p:sp>
          <p:nvSpPr>
            <p:cNvPr id="48" name="TextBox 40">
              <a:extLst>
                <a:ext uri="{FF2B5EF4-FFF2-40B4-BE49-F238E27FC236}">
                  <a16:creationId xmlns:a16="http://schemas.microsoft.com/office/drawing/2014/main" id="{846FADF8-8CB0-EAF4-0CB6-8B0DE81C305A}"/>
                </a:ext>
              </a:extLst>
            </p:cNvPr>
            <p:cNvSpPr txBox="1"/>
            <p:nvPr/>
          </p:nvSpPr>
          <p:spPr>
            <a:xfrm rot="16200000">
              <a:off x="-2392011" y="2871350"/>
              <a:ext cx="5303839" cy="678734"/>
            </a:xfrm>
            <a:prstGeom prst="rect">
              <a:avLst/>
            </a:prstGeom>
          </p:spPr>
          <p:txBody>
            <a:bodyPr wrap="square" lIns="0" tIns="0" rIns="0" bIns="0" rtlCol="0" anchor="t">
              <a:spAutoFit/>
            </a:bodyPr>
            <a:lstStyle/>
            <a:p>
              <a:pPr algn="ctr">
                <a:lnSpc>
                  <a:spcPts val="4340"/>
                </a:lnSpc>
                <a:spcBef>
                  <a:spcPct val="0"/>
                </a:spcBef>
              </a:pPr>
              <a:r>
                <a:rPr lang="en-US" sz="3100" dirty="0">
                  <a:solidFill>
                    <a:srgbClr val="000000"/>
                  </a:solidFill>
                  <a:latin typeface="Futura"/>
                  <a:ea typeface="Futura"/>
                  <a:cs typeface="Futura"/>
                  <a:sym typeface="Futura"/>
                </a:rPr>
                <a:t>ACT Consulting Inc.</a:t>
              </a:r>
            </a:p>
          </p:txBody>
        </p:sp>
        <p:sp>
          <p:nvSpPr>
            <p:cNvPr id="49" name="Freeform 41">
              <a:extLst>
                <a:ext uri="{FF2B5EF4-FFF2-40B4-BE49-F238E27FC236}">
                  <a16:creationId xmlns:a16="http://schemas.microsoft.com/office/drawing/2014/main" id="{6E742F16-7E6D-5334-FF94-21C82D7B6C6C}"/>
                </a:ext>
              </a:extLst>
            </p:cNvPr>
            <p:cNvSpPr/>
            <p:nvPr/>
          </p:nvSpPr>
          <p:spPr>
            <a:xfrm rot="-5400000">
              <a:off x="-68406" y="6002610"/>
              <a:ext cx="780455" cy="643642"/>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1" name="Picture 10">
            <a:extLst>
              <a:ext uri="{FF2B5EF4-FFF2-40B4-BE49-F238E27FC236}">
                <a16:creationId xmlns:a16="http://schemas.microsoft.com/office/drawing/2014/main" id="{581EEB4A-2C40-8E09-46B1-EA4B13E8D61D}"/>
              </a:ext>
            </a:extLst>
          </p:cNvPr>
          <p:cNvPicPr>
            <a:picLocks noChangeAspect="1"/>
          </p:cNvPicPr>
          <p:nvPr/>
        </p:nvPicPr>
        <p:blipFill>
          <a:blip r:embed="rId5"/>
          <a:srcRect t="9444" r="2700" b="-1120"/>
          <a:stretch>
            <a:fillRect/>
          </a:stretch>
        </p:blipFill>
        <p:spPr>
          <a:xfrm>
            <a:off x="9857411" y="6201241"/>
            <a:ext cx="6273473" cy="3498199"/>
          </a:xfrm>
          <a:prstGeom prst="rect">
            <a:avLst/>
          </a:prstGeom>
        </p:spPr>
      </p:pic>
      <p:sp>
        <p:nvSpPr>
          <p:cNvPr id="14" name="AutoShape 21">
            <a:extLst>
              <a:ext uri="{FF2B5EF4-FFF2-40B4-BE49-F238E27FC236}">
                <a16:creationId xmlns:a16="http://schemas.microsoft.com/office/drawing/2014/main" id="{B3A04BC4-5253-8ECB-7C9F-31FA7A2E116C}"/>
              </a:ext>
            </a:extLst>
          </p:cNvPr>
          <p:cNvSpPr/>
          <p:nvPr/>
        </p:nvSpPr>
        <p:spPr>
          <a:xfrm>
            <a:off x="9174585" y="6048327"/>
            <a:ext cx="7860453" cy="22860"/>
          </a:xfrm>
          <a:prstGeom prst="line">
            <a:avLst/>
          </a:prstGeom>
          <a:ln w="38100" cap="flat">
            <a:solidFill>
              <a:srgbClr val="000000"/>
            </a:solidFill>
            <a:prstDash val="solid"/>
            <a:headEnd type="none" w="sm" len="sm"/>
            <a:tailEnd type="none" w="sm" len="sm"/>
          </a:ln>
        </p:spPr>
        <p:txBody>
          <a:bodyPr/>
          <a:lstStyle/>
          <a:p>
            <a:endParaRPr lang="en-US"/>
          </a:p>
        </p:txBody>
      </p:sp>
      <p:pic>
        <p:nvPicPr>
          <p:cNvPr id="41" name="Picture 40">
            <a:extLst>
              <a:ext uri="{FF2B5EF4-FFF2-40B4-BE49-F238E27FC236}">
                <a16:creationId xmlns:a16="http://schemas.microsoft.com/office/drawing/2014/main" id="{1DF102F9-7848-D323-9A26-E4C67DA5B10A}"/>
              </a:ext>
            </a:extLst>
          </p:cNvPr>
          <p:cNvPicPr>
            <a:picLocks noChangeAspect="1"/>
          </p:cNvPicPr>
          <p:nvPr/>
        </p:nvPicPr>
        <p:blipFill>
          <a:blip r:embed="rId6"/>
          <a:srcRect t="305" r="537" b="2118"/>
          <a:stretch>
            <a:fillRect/>
          </a:stretch>
        </p:blipFill>
        <p:spPr>
          <a:xfrm>
            <a:off x="1760580" y="6007418"/>
            <a:ext cx="6484844" cy="3309861"/>
          </a:xfrm>
          <a:prstGeom prst="rect">
            <a:avLst/>
          </a:prstGeom>
        </p:spPr>
      </p:pic>
      <p:sp>
        <p:nvSpPr>
          <p:cNvPr id="42" name="TextBox 22">
            <a:extLst>
              <a:ext uri="{FF2B5EF4-FFF2-40B4-BE49-F238E27FC236}">
                <a16:creationId xmlns:a16="http://schemas.microsoft.com/office/drawing/2014/main" id="{83EE5FEA-FB08-B4F3-07DB-1132EA9C1539}"/>
              </a:ext>
            </a:extLst>
          </p:cNvPr>
          <p:cNvSpPr txBox="1"/>
          <p:nvPr/>
        </p:nvSpPr>
        <p:spPr>
          <a:xfrm>
            <a:off x="1549448" y="5472078"/>
            <a:ext cx="6919729" cy="601768"/>
          </a:xfrm>
          <a:prstGeom prst="rect">
            <a:avLst/>
          </a:prstGeom>
        </p:spPr>
        <p:txBody>
          <a:bodyPr wrap="square" lIns="0" tIns="0" rIns="0" bIns="0" rtlCol="0" anchor="t">
            <a:spAutoFit/>
          </a:bodyPr>
          <a:lstStyle/>
          <a:p>
            <a:pPr algn="ctr">
              <a:lnSpc>
                <a:spcPts val="2538"/>
              </a:lnSpc>
              <a:spcBef>
                <a:spcPct val="0"/>
              </a:spcBef>
            </a:pPr>
            <a:r>
              <a:rPr lang="en-US" sz="1813">
                <a:solidFill>
                  <a:srgbClr val="000000"/>
                </a:solidFill>
                <a:latin typeface="Futura"/>
                <a:ea typeface="Futura"/>
                <a:cs typeface="Futura"/>
                <a:sym typeface="Futura"/>
              </a:rPr>
              <a:t>Trend: High growth in digital/DTC, but recent flat to declining revenue amid consumer demand slowdown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46846" y="9518164"/>
            <a:ext cx="18334846" cy="793709"/>
            <a:chOff x="0" y="-47625"/>
            <a:chExt cx="4828931" cy="209043"/>
          </a:xfrm>
        </p:grpSpPr>
        <p:sp>
          <p:nvSpPr>
            <p:cNvPr id="6" name="Freeform 6"/>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7" name="TextBox 7"/>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grpSp>
        <p:nvGrpSpPr>
          <p:cNvPr id="8" name="Group 8"/>
          <p:cNvGrpSpPr/>
          <p:nvPr/>
        </p:nvGrpSpPr>
        <p:grpSpPr>
          <a:xfrm>
            <a:off x="4254707" y="6176426"/>
            <a:ext cx="2745749" cy="2130869"/>
            <a:chOff x="0" y="0"/>
            <a:chExt cx="723160" cy="402637"/>
          </a:xfrm>
        </p:grpSpPr>
        <p:sp>
          <p:nvSpPr>
            <p:cNvPr id="9" name="Freeform 9"/>
            <p:cNvSpPr/>
            <p:nvPr/>
          </p:nvSpPr>
          <p:spPr>
            <a:xfrm>
              <a:off x="0" y="0"/>
              <a:ext cx="723160" cy="402637"/>
            </a:xfrm>
            <a:custGeom>
              <a:avLst/>
              <a:gdLst/>
              <a:ahLst/>
              <a:cxnLst/>
              <a:rect l="l" t="t" r="r" b="b"/>
              <a:pathLst>
                <a:path w="723160" h="402637">
                  <a:moveTo>
                    <a:pt x="0" y="0"/>
                  </a:moveTo>
                  <a:lnTo>
                    <a:pt x="723160" y="0"/>
                  </a:lnTo>
                  <a:lnTo>
                    <a:pt x="723160" y="402637"/>
                  </a:lnTo>
                  <a:lnTo>
                    <a:pt x="0" y="402637"/>
                  </a:lnTo>
                  <a:close/>
                </a:path>
              </a:pathLst>
            </a:custGeom>
            <a:noFill/>
          </p:spPr>
          <p:txBody>
            <a:bodyPr/>
            <a:lstStyle/>
            <a:p>
              <a:endParaRPr lang="en-US"/>
            </a:p>
          </p:txBody>
        </p:sp>
        <p:sp>
          <p:nvSpPr>
            <p:cNvPr id="10" name="TextBox 10"/>
            <p:cNvSpPr txBox="1"/>
            <p:nvPr/>
          </p:nvSpPr>
          <p:spPr>
            <a:xfrm>
              <a:off x="0" y="-47625"/>
              <a:ext cx="723160" cy="450262"/>
            </a:xfrm>
            <a:prstGeom prst="rect">
              <a:avLst/>
            </a:prstGeom>
          </p:spPr>
          <p:txBody>
            <a:bodyPr lIns="50800" tIns="50800" rIns="50800" bIns="50800" rtlCol="0" anchor="ctr"/>
            <a:lstStyle/>
            <a:p>
              <a:pPr algn="ctr">
                <a:lnSpc>
                  <a:spcPts val="2562"/>
                </a:lnSpc>
              </a:pPr>
              <a:endParaRPr/>
            </a:p>
          </p:txBody>
        </p:sp>
      </p:grpSp>
      <p:sp>
        <p:nvSpPr>
          <p:cNvPr id="14" name="AutoShape 14"/>
          <p:cNvSpPr/>
          <p:nvPr/>
        </p:nvSpPr>
        <p:spPr>
          <a:xfrm flipH="1">
            <a:off x="6995574" y="4509156"/>
            <a:ext cx="205006" cy="540007"/>
          </a:xfrm>
          <a:prstGeom prst="line">
            <a:avLst/>
          </a:prstGeom>
          <a:ln w="38100" cap="flat">
            <a:solidFill>
              <a:srgbClr val="000000"/>
            </a:solidFill>
            <a:prstDash val="solid"/>
            <a:headEnd type="none" w="sm" len="sm"/>
            <a:tailEnd type="arrow" w="med" len="sm"/>
          </a:ln>
        </p:spPr>
        <p:txBody>
          <a:bodyPr/>
          <a:lstStyle/>
          <a:p>
            <a:endParaRPr lang="en-US"/>
          </a:p>
        </p:txBody>
      </p:sp>
      <p:sp>
        <p:nvSpPr>
          <p:cNvPr id="16" name="AutoShape 16"/>
          <p:cNvSpPr/>
          <p:nvPr/>
        </p:nvSpPr>
        <p:spPr>
          <a:xfrm flipH="1">
            <a:off x="4013548" y="4430383"/>
            <a:ext cx="220568" cy="526025"/>
          </a:xfrm>
          <a:prstGeom prst="line">
            <a:avLst/>
          </a:prstGeom>
          <a:ln w="38100" cap="flat">
            <a:solidFill>
              <a:srgbClr val="000000"/>
            </a:solidFill>
            <a:prstDash val="solid"/>
            <a:headEnd type="none" w="sm" len="sm"/>
            <a:tailEnd type="arrow" w="med" len="sm"/>
          </a:ln>
        </p:spPr>
        <p:txBody>
          <a:bodyPr/>
          <a:lstStyle/>
          <a:p>
            <a:endParaRPr lang="en-US"/>
          </a:p>
        </p:txBody>
      </p:sp>
      <p:grpSp>
        <p:nvGrpSpPr>
          <p:cNvPr id="17" name="Group 17"/>
          <p:cNvGrpSpPr/>
          <p:nvPr/>
        </p:nvGrpSpPr>
        <p:grpSpPr>
          <a:xfrm>
            <a:off x="2284918" y="1700891"/>
            <a:ext cx="13067390" cy="2499021"/>
            <a:chOff x="0" y="0"/>
            <a:chExt cx="16449668" cy="3332028"/>
          </a:xfrm>
        </p:grpSpPr>
        <p:grpSp>
          <p:nvGrpSpPr>
            <p:cNvPr id="18" name="Group 18"/>
            <p:cNvGrpSpPr/>
            <p:nvPr/>
          </p:nvGrpSpPr>
          <p:grpSpPr>
            <a:xfrm>
              <a:off x="0" y="0"/>
              <a:ext cx="16449668" cy="3332028"/>
              <a:chOff x="0" y="0"/>
              <a:chExt cx="3249317" cy="658178"/>
            </a:xfrm>
          </p:grpSpPr>
          <p:sp>
            <p:nvSpPr>
              <p:cNvPr id="19" name="Freeform 19"/>
              <p:cNvSpPr/>
              <p:nvPr/>
            </p:nvSpPr>
            <p:spPr>
              <a:xfrm>
                <a:off x="0" y="0"/>
                <a:ext cx="3249317" cy="658178"/>
              </a:xfrm>
              <a:custGeom>
                <a:avLst/>
                <a:gdLst/>
                <a:ahLst/>
                <a:cxnLst/>
                <a:rect l="l" t="t" r="r" b="b"/>
                <a:pathLst>
                  <a:path w="3249317" h="658178">
                    <a:moveTo>
                      <a:pt x="0" y="0"/>
                    </a:moveTo>
                    <a:lnTo>
                      <a:pt x="3249317" y="0"/>
                    </a:lnTo>
                    <a:lnTo>
                      <a:pt x="3249317" y="658178"/>
                    </a:lnTo>
                    <a:lnTo>
                      <a:pt x="0" y="658178"/>
                    </a:lnTo>
                    <a:close/>
                  </a:path>
                </a:pathLst>
              </a:custGeom>
              <a:solidFill>
                <a:srgbClr val="CE2F2C"/>
              </a:solidFill>
            </p:spPr>
            <p:txBody>
              <a:bodyPr/>
              <a:lstStyle/>
              <a:p>
                <a:endParaRPr lang="en-US"/>
              </a:p>
            </p:txBody>
          </p:sp>
          <p:sp>
            <p:nvSpPr>
              <p:cNvPr id="20" name="TextBox 20"/>
              <p:cNvSpPr txBox="1"/>
              <p:nvPr/>
            </p:nvSpPr>
            <p:spPr>
              <a:xfrm>
                <a:off x="0" y="-47625"/>
                <a:ext cx="3249317" cy="705803"/>
              </a:xfrm>
              <a:prstGeom prst="rect">
                <a:avLst/>
              </a:prstGeom>
            </p:spPr>
            <p:txBody>
              <a:bodyPr lIns="50800" tIns="50800" rIns="50800" bIns="50800" rtlCol="0" anchor="ctr"/>
              <a:lstStyle/>
              <a:p>
                <a:pPr algn="ctr">
                  <a:lnSpc>
                    <a:spcPts val="2562"/>
                  </a:lnSpc>
                </a:pPr>
                <a:endParaRPr/>
              </a:p>
            </p:txBody>
          </p:sp>
        </p:grpSp>
        <p:sp>
          <p:nvSpPr>
            <p:cNvPr id="21" name="TextBox 21"/>
            <p:cNvSpPr txBox="1"/>
            <p:nvPr/>
          </p:nvSpPr>
          <p:spPr>
            <a:xfrm>
              <a:off x="669347" y="339287"/>
              <a:ext cx="15041909" cy="2456656"/>
            </a:xfrm>
            <a:prstGeom prst="rect">
              <a:avLst/>
            </a:prstGeom>
          </p:spPr>
          <p:txBody>
            <a:bodyPr lIns="0" tIns="0" rIns="0" bIns="0" rtlCol="0" anchor="t">
              <a:spAutoFit/>
            </a:bodyPr>
            <a:lstStyle/>
            <a:p>
              <a:pPr algn="ctr">
                <a:lnSpc>
                  <a:spcPts val="4879"/>
                </a:lnSpc>
                <a:spcBef>
                  <a:spcPct val="0"/>
                </a:spcBef>
              </a:pPr>
              <a:r>
                <a:rPr lang="en-US" sz="3500" b="1" spc="63">
                  <a:solidFill>
                    <a:srgbClr val="FFFFFF"/>
                  </a:solidFill>
                  <a:latin typeface="Futura Bold"/>
                  <a:ea typeface="Futura Bold"/>
                  <a:cs typeface="Futura Bold"/>
                  <a:sym typeface="Futura Bold"/>
                </a:rPr>
                <a:t>Nike’s core challenge is a weakening connection with consumers, driven by gaps in its digital ecosystem and brand positioning.</a:t>
              </a:r>
            </a:p>
          </p:txBody>
        </p:sp>
      </p:grpSp>
      <p:sp>
        <p:nvSpPr>
          <p:cNvPr id="22" name="AutoShape 22"/>
          <p:cNvSpPr/>
          <p:nvPr/>
        </p:nvSpPr>
        <p:spPr>
          <a:xfrm>
            <a:off x="10477322" y="4447292"/>
            <a:ext cx="308069" cy="598453"/>
          </a:xfrm>
          <a:prstGeom prst="line">
            <a:avLst/>
          </a:prstGeom>
          <a:ln w="38100" cap="flat">
            <a:solidFill>
              <a:srgbClr val="000000"/>
            </a:solidFill>
            <a:prstDash val="solid"/>
            <a:headEnd type="none" w="sm" len="sm"/>
            <a:tailEnd type="arrow" w="med" len="sm"/>
          </a:ln>
        </p:spPr>
        <p:txBody>
          <a:bodyPr/>
          <a:lstStyle/>
          <a:p>
            <a:endParaRPr lang="en-US"/>
          </a:p>
        </p:txBody>
      </p:sp>
      <p:sp>
        <p:nvSpPr>
          <p:cNvPr id="23" name="AutoShape 23"/>
          <p:cNvSpPr/>
          <p:nvPr/>
        </p:nvSpPr>
        <p:spPr>
          <a:xfrm>
            <a:off x="14000940" y="4587150"/>
            <a:ext cx="205006" cy="532282"/>
          </a:xfrm>
          <a:prstGeom prst="line">
            <a:avLst/>
          </a:prstGeom>
          <a:ln w="38100" cap="flat">
            <a:solidFill>
              <a:srgbClr val="000000"/>
            </a:solidFill>
            <a:prstDash val="solid"/>
            <a:headEnd type="none" w="sm" len="sm"/>
            <a:tailEnd type="arrow" w="med" len="sm"/>
          </a:ln>
        </p:spPr>
        <p:txBody>
          <a:bodyPr/>
          <a:lstStyle/>
          <a:p>
            <a:endParaRPr lang="en-US"/>
          </a:p>
        </p:txBody>
      </p:sp>
      <p:grpSp>
        <p:nvGrpSpPr>
          <p:cNvPr id="24" name="Group 24"/>
          <p:cNvGrpSpPr/>
          <p:nvPr/>
        </p:nvGrpSpPr>
        <p:grpSpPr>
          <a:xfrm>
            <a:off x="2311779" y="6060224"/>
            <a:ext cx="6062711" cy="2234587"/>
            <a:chOff x="-873603" y="-24319"/>
            <a:chExt cx="1596763" cy="853980"/>
          </a:xfrm>
          <a:noFill/>
        </p:grpSpPr>
        <p:sp>
          <p:nvSpPr>
            <p:cNvPr id="25" name="Freeform 25"/>
            <p:cNvSpPr/>
            <p:nvPr/>
          </p:nvSpPr>
          <p:spPr>
            <a:xfrm>
              <a:off x="-873603" y="-24319"/>
              <a:ext cx="723160" cy="805274"/>
            </a:xfrm>
            <a:custGeom>
              <a:avLst/>
              <a:gdLst/>
              <a:ahLst/>
              <a:cxnLst/>
              <a:rect l="l" t="t" r="r" b="b"/>
              <a:pathLst>
                <a:path w="723160" h="805274">
                  <a:moveTo>
                    <a:pt x="0" y="0"/>
                  </a:moveTo>
                  <a:lnTo>
                    <a:pt x="723160" y="0"/>
                  </a:lnTo>
                  <a:lnTo>
                    <a:pt x="723160" y="805274"/>
                  </a:lnTo>
                  <a:lnTo>
                    <a:pt x="0" y="805274"/>
                  </a:lnTo>
                  <a:close/>
                </a:path>
              </a:pathLst>
            </a:custGeom>
            <a:grpFill/>
            <a:ln>
              <a:solidFill>
                <a:srgbClr val="CF2F2C"/>
              </a:solidFill>
            </a:ln>
          </p:spPr>
          <p:txBody>
            <a:bodyPr/>
            <a:lstStyle/>
            <a:p>
              <a:endParaRPr lang="en-US"/>
            </a:p>
          </p:txBody>
        </p:sp>
        <p:sp>
          <p:nvSpPr>
            <p:cNvPr id="26" name="TextBox 26"/>
            <p:cNvSpPr txBox="1"/>
            <p:nvPr/>
          </p:nvSpPr>
          <p:spPr>
            <a:xfrm>
              <a:off x="0" y="-23238"/>
              <a:ext cx="723160" cy="852899"/>
            </a:xfrm>
            <a:prstGeom prst="rect">
              <a:avLst/>
            </a:prstGeom>
            <a:grpFill/>
            <a:ln>
              <a:solidFill>
                <a:srgbClr val="CF2F2C"/>
              </a:solidFill>
            </a:ln>
          </p:spPr>
          <p:txBody>
            <a:bodyPr lIns="50800" tIns="50800" rIns="50800" bIns="50800" rtlCol="0" anchor="ctr"/>
            <a:lstStyle/>
            <a:p>
              <a:pPr algn="ctr">
                <a:lnSpc>
                  <a:spcPts val="2562"/>
                </a:lnSpc>
              </a:pPr>
              <a:endParaRPr/>
            </a:p>
          </p:txBody>
        </p:sp>
      </p:grpSp>
      <p:sp>
        <p:nvSpPr>
          <p:cNvPr id="29" name="TextBox 29"/>
          <p:cNvSpPr txBox="1"/>
          <p:nvPr/>
        </p:nvSpPr>
        <p:spPr>
          <a:xfrm>
            <a:off x="4756162" y="5131350"/>
            <a:ext cx="2745749" cy="899513"/>
          </a:xfrm>
          <a:prstGeom prst="rect">
            <a:avLst/>
          </a:prstGeom>
        </p:spPr>
        <p:txBody>
          <a:bodyPr lIns="50800" tIns="50800" rIns="50800" bIns="50800" rtlCol="0" anchor="ctr"/>
          <a:lstStyle/>
          <a:p>
            <a:pPr algn="ctr">
              <a:lnSpc>
                <a:spcPts val="2562"/>
              </a:lnSpc>
            </a:pPr>
            <a:endParaRPr/>
          </a:p>
        </p:txBody>
      </p:sp>
      <p:grpSp>
        <p:nvGrpSpPr>
          <p:cNvPr id="30" name="Group 30"/>
          <p:cNvGrpSpPr/>
          <p:nvPr/>
        </p:nvGrpSpPr>
        <p:grpSpPr>
          <a:xfrm>
            <a:off x="9327744" y="6037395"/>
            <a:ext cx="2745749" cy="2193604"/>
            <a:chOff x="0" y="-33044"/>
            <a:chExt cx="723160" cy="838318"/>
          </a:xfrm>
        </p:grpSpPr>
        <p:sp>
          <p:nvSpPr>
            <p:cNvPr id="31" name="Freeform 31"/>
            <p:cNvSpPr/>
            <p:nvPr/>
          </p:nvSpPr>
          <p:spPr>
            <a:xfrm>
              <a:off x="0" y="0"/>
              <a:ext cx="723160" cy="805274"/>
            </a:xfrm>
            <a:custGeom>
              <a:avLst/>
              <a:gdLst/>
              <a:ahLst/>
              <a:cxnLst/>
              <a:rect l="l" t="t" r="r" b="b"/>
              <a:pathLst>
                <a:path w="723160" h="805274">
                  <a:moveTo>
                    <a:pt x="0" y="0"/>
                  </a:moveTo>
                  <a:lnTo>
                    <a:pt x="723160" y="0"/>
                  </a:lnTo>
                  <a:lnTo>
                    <a:pt x="723160" y="805274"/>
                  </a:lnTo>
                  <a:lnTo>
                    <a:pt x="0" y="805274"/>
                  </a:lnTo>
                  <a:close/>
                </a:path>
              </a:pathLst>
            </a:custGeom>
            <a:noFill/>
            <a:ln>
              <a:solidFill>
                <a:srgbClr val="CF2F2C"/>
              </a:solidFill>
            </a:ln>
          </p:spPr>
          <p:txBody>
            <a:bodyPr/>
            <a:lstStyle/>
            <a:p>
              <a:endParaRPr lang="en-US"/>
            </a:p>
          </p:txBody>
        </p:sp>
        <p:sp>
          <p:nvSpPr>
            <p:cNvPr id="32" name="TextBox 32"/>
            <p:cNvSpPr txBox="1"/>
            <p:nvPr/>
          </p:nvSpPr>
          <p:spPr>
            <a:xfrm>
              <a:off x="0" y="-33044"/>
              <a:ext cx="723160" cy="838318"/>
            </a:xfrm>
            <a:prstGeom prst="rect">
              <a:avLst/>
            </a:prstGeom>
          </p:spPr>
          <p:txBody>
            <a:bodyPr lIns="50800" tIns="50800" rIns="50800" bIns="50800" rtlCol="0" anchor="ctr"/>
            <a:lstStyle/>
            <a:p>
              <a:pPr algn="ctr">
                <a:lnSpc>
                  <a:spcPts val="2562"/>
                </a:lnSpc>
              </a:pPr>
              <a:endParaRPr/>
            </a:p>
          </p:txBody>
        </p:sp>
      </p:grpSp>
      <p:sp>
        <p:nvSpPr>
          <p:cNvPr id="35" name="TextBox 35"/>
          <p:cNvSpPr txBox="1"/>
          <p:nvPr/>
        </p:nvSpPr>
        <p:spPr>
          <a:xfrm>
            <a:off x="9327744" y="5030439"/>
            <a:ext cx="2745749" cy="899513"/>
          </a:xfrm>
          <a:prstGeom prst="rect">
            <a:avLst/>
          </a:prstGeom>
        </p:spPr>
        <p:txBody>
          <a:bodyPr lIns="50800" tIns="50800" rIns="50800" bIns="50800" rtlCol="0" anchor="ctr"/>
          <a:lstStyle/>
          <a:p>
            <a:pPr algn="ctr">
              <a:lnSpc>
                <a:spcPts val="2562"/>
              </a:lnSpc>
            </a:pPr>
            <a:endParaRPr/>
          </a:p>
        </p:txBody>
      </p:sp>
      <p:sp>
        <p:nvSpPr>
          <p:cNvPr id="47" name="TextBox 47"/>
          <p:cNvSpPr txBox="1"/>
          <p:nvPr/>
        </p:nvSpPr>
        <p:spPr>
          <a:xfrm>
            <a:off x="12569104" y="5057624"/>
            <a:ext cx="2745749" cy="899513"/>
          </a:xfrm>
          <a:prstGeom prst="rect">
            <a:avLst/>
          </a:prstGeom>
        </p:spPr>
        <p:txBody>
          <a:bodyPr lIns="50800" tIns="50800" rIns="50800" bIns="50800" rtlCol="0" anchor="ctr"/>
          <a:lstStyle/>
          <a:p>
            <a:pPr algn="ctr">
              <a:lnSpc>
                <a:spcPts val="2562"/>
              </a:lnSpc>
            </a:pPr>
            <a:endParaRPr/>
          </a:p>
        </p:txBody>
      </p:sp>
      <p:sp>
        <p:nvSpPr>
          <p:cNvPr id="48" name="TextBox 48"/>
          <p:cNvSpPr txBox="1"/>
          <p:nvPr/>
        </p:nvSpPr>
        <p:spPr>
          <a:xfrm>
            <a:off x="1028700" y="160816"/>
            <a:ext cx="15743338" cy="1110753"/>
          </a:xfrm>
          <a:prstGeom prst="rect">
            <a:avLst/>
          </a:prstGeom>
        </p:spPr>
        <p:txBody>
          <a:bodyPr lIns="0" tIns="0" rIns="0" bIns="0" rtlCol="0" anchor="t">
            <a:spAutoFit/>
          </a:bodyPr>
          <a:lstStyle/>
          <a:p>
            <a:pPr algn="l">
              <a:lnSpc>
                <a:spcPts val="9519"/>
              </a:lnSpc>
              <a:spcBef>
                <a:spcPct val="0"/>
              </a:spcBef>
            </a:pPr>
            <a:r>
              <a:rPr lang="en-US" sz="6400">
                <a:solidFill>
                  <a:srgbClr val="000000"/>
                </a:solidFill>
                <a:latin typeface="Futura"/>
                <a:ea typeface="Futura"/>
                <a:cs typeface="Futura"/>
                <a:sym typeface="Futura"/>
              </a:rPr>
              <a:t>Issue Overview – A Direct Disconnection</a:t>
            </a:r>
          </a:p>
        </p:txBody>
      </p:sp>
      <p:sp>
        <p:nvSpPr>
          <p:cNvPr id="49" name="TextBox 49"/>
          <p:cNvSpPr txBox="1"/>
          <p:nvPr/>
        </p:nvSpPr>
        <p:spPr>
          <a:xfrm>
            <a:off x="17911407" y="9698990"/>
            <a:ext cx="242515" cy="588010"/>
          </a:xfrm>
          <a:prstGeom prst="rect">
            <a:avLst/>
          </a:prstGeom>
        </p:spPr>
        <p:txBody>
          <a:bodyPr lIns="0" tIns="0" rIns="0" bIns="0" rtlCol="0" anchor="t">
            <a:spAutoFit/>
          </a:bodyPr>
          <a:lstStyle/>
          <a:p>
            <a:pPr algn="ctr">
              <a:lnSpc>
                <a:spcPts val="4340"/>
              </a:lnSpc>
              <a:spcBef>
                <a:spcPct val="0"/>
              </a:spcBef>
            </a:pPr>
            <a:r>
              <a:rPr lang="en-US" sz="3100">
                <a:solidFill>
                  <a:srgbClr val="FFFFFF"/>
                </a:solidFill>
                <a:latin typeface="Futura"/>
                <a:ea typeface="Futura"/>
                <a:cs typeface="Futura"/>
                <a:sym typeface="Futura"/>
              </a:rPr>
              <a:t>3</a:t>
            </a:r>
          </a:p>
        </p:txBody>
      </p:sp>
      <p:sp>
        <p:nvSpPr>
          <p:cNvPr id="55" name="TextBox 55"/>
          <p:cNvSpPr txBox="1"/>
          <p:nvPr/>
        </p:nvSpPr>
        <p:spPr>
          <a:xfrm>
            <a:off x="2385000" y="6271185"/>
            <a:ext cx="2645666" cy="1292983"/>
          </a:xfrm>
          <a:prstGeom prst="rect">
            <a:avLst/>
          </a:prstGeom>
          <a:ln>
            <a:noFill/>
          </a:ln>
        </p:spPr>
        <p:txBody>
          <a:bodyPr wrap="square" lIns="0" tIns="0" rIns="0" bIns="0" rtlCol="0" anchor="t">
            <a:spAutoFit/>
          </a:bodyPr>
          <a:lstStyle/>
          <a:p>
            <a:pPr algn="ctr">
              <a:lnSpc>
                <a:spcPts val="2562"/>
              </a:lnSpc>
              <a:spcBef>
                <a:spcPct val="0"/>
              </a:spcBef>
            </a:pPr>
            <a:r>
              <a:rPr lang="en-US" sz="1900" spc="33">
                <a:latin typeface="Futura Light"/>
                <a:ea typeface="Futura Light"/>
                <a:cs typeface="Futura Light"/>
                <a:sym typeface="Futura Light"/>
              </a:rPr>
              <a:t>Nike has fragmented App Experience across SNKRS, Run Club and main store</a:t>
            </a:r>
          </a:p>
        </p:txBody>
      </p:sp>
      <p:sp>
        <p:nvSpPr>
          <p:cNvPr id="56" name="TextBox 55">
            <a:extLst>
              <a:ext uri="{FF2B5EF4-FFF2-40B4-BE49-F238E27FC236}">
                <a16:creationId xmlns:a16="http://schemas.microsoft.com/office/drawing/2014/main" id="{9DF660AE-A71E-1EC7-DFA5-2773A1249F34}"/>
              </a:ext>
            </a:extLst>
          </p:cNvPr>
          <p:cNvSpPr txBox="1"/>
          <p:nvPr/>
        </p:nvSpPr>
        <p:spPr>
          <a:xfrm>
            <a:off x="5756418" y="6253991"/>
            <a:ext cx="2478309" cy="1634935"/>
          </a:xfrm>
          <a:prstGeom prst="rect">
            <a:avLst/>
          </a:prstGeom>
        </p:spPr>
        <p:txBody>
          <a:bodyPr wrap="square" lIns="0" tIns="0" rIns="0" bIns="0" rtlCol="0" anchor="t">
            <a:spAutoFit/>
          </a:bodyPr>
          <a:lstStyle/>
          <a:p>
            <a:pPr algn="ctr">
              <a:lnSpc>
                <a:spcPts val="2562"/>
              </a:lnSpc>
              <a:spcBef>
                <a:spcPct val="0"/>
              </a:spcBef>
            </a:pPr>
            <a:r>
              <a:rPr lang="en-US" sz="1900" spc="33">
                <a:latin typeface="Futura Light"/>
                <a:ea typeface="Futura Light"/>
                <a:cs typeface="Futura Light"/>
                <a:sym typeface="Futura Light"/>
              </a:rPr>
              <a:t>Rivals currently outperform Nike with better innovation and stronger loyalty ecosystems</a:t>
            </a:r>
          </a:p>
        </p:txBody>
      </p:sp>
      <p:sp>
        <p:nvSpPr>
          <p:cNvPr id="57" name="Freeform 25">
            <a:extLst>
              <a:ext uri="{FF2B5EF4-FFF2-40B4-BE49-F238E27FC236}">
                <a16:creationId xmlns:a16="http://schemas.microsoft.com/office/drawing/2014/main" id="{99DED8E6-796B-86A7-E322-4457FF7247F2}"/>
              </a:ext>
            </a:extLst>
          </p:cNvPr>
          <p:cNvSpPr/>
          <p:nvPr/>
        </p:nvSpPr>
        <p:spPr>
          <a:xfrm>
            <a:off x="2324390" y="5238450"/>
            <a:ext cx="2736380" cy="718687"/>
          </a:xfrm>
          <a:custGeom>
            <a:avLst/>
            <a:gdLst/>
            <a:ahLst/>
            <a:cxnLst/>
            <a:rect l="l" t="t" r="r" b="b"/>
            <a:pathLst>
              <a:path w="2009031" h="140070">
                <a:moveTo>
                  <a:pt x="0" y="0"/>
                </a:moveTo>
                <a:lnTo>
                  <a:pt x="2009031" y="0"/>
                </a:lnTo>
                <a:lnTo>
                  <a:pt x="2009031" y="140070"/>
                </a:lnTo>
                <a:lnTo>
                  <a:pt x="0" y="140070"/>
                </a:lnTo>
                <a:close/>
              </a:path>
            </a:pathLst>
          </a:custGeom>
          <a:solidFill>
            <a:srgbClr val="CF4B49"/>
          </a:solidFill>
        </p:spPr>
        <p:txBody>
          <a:bodyPr/>
          <a:lstStyle/>
          <a:p>
            <a:endParaRPr lang="en-US"/>
          </a:p>
        </p:txBody>
      </p:sp>
      <p:sp>
        <p:nvSpPr>
          <p:cNvPr id="58" name="TextBox 50">
            <a:extLst>
              <a:ext uri="{FF2B5EF4-FFF2-40B4-BE49-F238E27FC236}">
                <a16:creationId xmlns:a16="http://schemas.microsoft.com/office/drawing/2014/main" id="{0E1354DE-BC44-FDA4-DC3A-763F15387B28}"/>
              </a:ext>
            </a:extLst>
          </p:cNvPr>
          <p:cNvSpPr txBox="1"/>
          <p:nvPr/>
        </p:nvSpPr>
        <p:spPr>
          <a:xfrm>
            <a:off x="2800841" y="5299438"/>
            <a:ext cx="1824371" cy="623720"/>
          </a:xfrm>
          <a:prstGeom prst="rect">
            <a:avLst/>
          </a:prstGeom>
        </p:spPr>
        <p:txBody>
          <a:bodyPr lIns="0" tIns="0" rIns="0" bIns="0" rtlCol="0" anchor="t">
            <a:spAutoFit/>
          </a:bodyPr>
          <a:lstStyle/>
          <a:p>
            <a:pPr algn="ctr">
              <a:lnSpc>
                <a:spcPts val="2368"/>
              </a:lnSpc>
              <a:spcBef>
                <a:spcPct val="0"/>
              </a:spcBef>
            </a:pPr>
            <a:r>
              <a:rPr lang="en-US" sz="1940" spc="31">
                <a:solidFill>
                  <a:srgbClr val="FFFFFF"/>
                </a:solidFill>
                <a:latin typeface="Futura Light"/>
                <a:ea typeface="Futura Light"/>
                <a:cs typeface="Futura Light"/>
                <a:sym typeface="Futura Light"/>
              </a:rPr>
              <a:t>Digital Experience Gaps</a:t>
            </a:r>
          </a:p>
        </p:txBody>
      </p:sp>
      <p:sp>
        <p:nvSpPr>
          <p:cNvPr id="59" name="Freeform 25">
            <a:extLst>
              <a:ext uri="{FF2B5EF4-FFF2-40B4-BE49-F238E27FC236}">
                <a16:creationId xmlns:a16="http://schemas.microsoft.com/office/drawing/2014/main" id="{5BCEEBE8-64F0-F7AF-F224-5080C2D13E5B}"/>
              </a:ext>
            </a:extLst>
          </p:cNvPr>
          <p:cNvSpPr/>
          <p:nvPr/>
        </p:nvSpPr>
        <p:spPr>
          <a:xfrm>
            <a:off x="5638110" y="5214343"/>
            <a:ext cx="2736380" cy="718687"/>
          </a:xfrm>
          <a:custGeom>
            <a:avLst/>
            <a:gdLst/>
            <a:ahLst/>
            <a:cxnLst/>
            <a:rect l="l" t="t" r="r" b="b"/>
            <a:pathLst>
              <a:path w="2009031" h="140070">
                <a:moveTo>
                  <a:pt x="0" y="0"/>
                </a:moveTo>
                <a:lnTo>
                  <a:pt x="2009031" y="0"/>
                </a:lnTo>
                <a:lnTo>
                  <a:pt x="2009031" y="140070"/>
                </a:lnTo>
                <a:lnTo>
                  <a:pt x="0" y="140070"/>
                </a:lnTo>
                <a:close/>
              </a:path>
            </a:pathLst>
          </a:custGeom>
          <a:solidFill>
            <a:srgbClr val="CF4B49"/>
          </a:solidFill>
        </p:spPr>
        <p:txBody>
          <a:bodyPr/>
          <a:lstStyle/>
          <a:p>
            <a:endParaRPr lang="en-US"/>
          </a:p>
        </p:txBody>
      </p:sp>
      <p:sp>
        <p:nvSpPr>
          <p:cNvPr id="60" name="TextBox 51">
            <a:extLst>
              <a:ext uri="{FF2B5EF4-FFF2-40B4-BE49-F238E27FC236}">
                <a16:creationId xmlns:a16="http://schemas.microsoft.com/office/drawing/2014/main" id="{9802DF76-A248-C01D-26C9-0119C291296C}"/>
              </a:ext>
            </a:extLst>
          </p:cNvPr>
          <p:cNvSpPr txBox="1"/>
          <p:nvPr/>
        </p:nvSpPr>
        <p:spPr>
          <a:xfrm>
            <a:off x="6083388" y="5299438"/>
            <a:ext cx="1824371" cy="623720"/>
          </a:xfrm>
          <a:prstGeom prst="rect">
            <a:avLst/>
          </a:prstGeom>
        </p:spPr>
        <p:txBody>
          <a:bodyPr lIns="0" tIns="0" rIns="0" bIns="0" rtlCol="0" anchor="t">
            <a:spAutoFit/>
          </a:bodyPr>
          <a:lstStyle/>
          <a:p>
            <a:pPr algn="ctr">
              <a:lnSpc>
                <a:spcPts val="2368"/>
              </a:lnSpc>
              <a:spcBef>
                <a:spcPct val="0"/>
              </a:spcBef>
            </a:pPr>
            <a:r>
              <a:rPr lang="en-US" sz="1940" spc="31">
                <a:solidFill>
                  <a:srgbClr val="FFFFFF"/>
                </a:solidFill>
                <a:latin typeface="Futura Light"/>
                <a:ea typeface="Futura Light"/>
                <a:cs typeface="Futura Light"/>
                <a:sym typeface="Futura Light"/>
              </a:rPr>
              <a:t>Competitive Pressure</a:t>
            </a:r>
          </a:p>
        </p:txBody>
      </p:sp>
      <p:pic>
        <p:nvPicPr>
          <p:cNvPr id="62" name="Graphic 61" descr="Internet with solid fill">
            <a:extLst>
              <a:ext uri="{FF2B5EF4-FFF2-40B4-BE49-F238E27FC236}">
                <a16:creationId xmlns:a16="http://schemas.microsoft.com/office/drawing/2014/main" id="{09D514C3-F949-9EDF-1A7E-3071AC7B3F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8082" y="8228345"/>
            <a:ext cx="1389888" cy="1389888"/>
          </a:xfrm>
          <a:prstGeom prst="rect">
            <a:avLst/>
          </a:prstGeom>
        </p:spPr>
      </p:pic>
      <p:sp>
        <p:nvSpPr>
          <p:cNvPr id="66" name="TextBox 65">
            <a:extLst>
              <a:ext uri="{FF2B5EF4-FFF2-40B4-BE49-F238E27FC236}">
                <a16:creationId xmlns:a16="http://schemas.microsoft.com/office/drawing/2014/main" id="{1F185686-0EF2-A6E7-1FF7-FE70C2F205C6}"/>
              </a:ext>
            </a:extLst>
          </p:cNvPr>
          <p:cNvSpPr txBox="1"/>
          <p:nvPr/>
        </p:nvSpPr>
        <p:spPr>
          <a:xfrm>
            <a:off x="9387076" y="6305727"/>
            <a:ext cx="2618466" cy="1301510"/>
          </a:xfrm>
          <a:prstGeom prst="rect">
            <a:avLst/>
          </a:prstGeom>
        </p:spPr>
        <p:txBody>
          <a:bodyPr wrap="square" lIns="0" tIns="0" rIns="0" bIns="0" rtlCol="0" anchor="t">
            <a:spAutoFit/>
          </a:bodyPr>
          <a:lstStyle/>
          <a:p>
            <a:pPr algn="ctr">
              <a:lnSpc>
                <a:spcPts val="2562"/>
              </a:lnSpc>
              <a:spcBef>
                <a:spcPct val="0"/>
              </a:spcBef>
            </a:pPr>
            <a:r>
              <a:rPr lang="en-US" sz="1900" spc="33">
                <a:latin typeface="Futura Light"/>
                <a:ea typeface="Futura Light"/>
                <a:cs typeface="Futura Light"/>
                <a:sym typeface="Futura Light"/>
              </a:rPr>
              <a:t>Due to a lack of deeper engagement, operational efficiency struggles to sustain revenue growth</a:t>
            </a:r>
          </a:p>
        </p:txBody>
      </p:sp>
      <p:sp>
        <p:nvSpPr>
          <p:cNvPr id="67" name="Rectangle 66">
            <a:extLst>
              <a:ext uri="{FF2B5EF4-FFF2-40B4-BE49-F238E27FC236}">
                <a16:creationId xmlns:a16="http://schemas.microsoft.com/office/drawing/2014/main" id="{655B16AA-8FC5-006E-FC29-BFE578754E8D}"/>
              </a:ext>
            </a:extLst>
          </p:cNvPr>
          <p:cNvSpPr/>
          <p:nvPr/>
        </p:nvSpPr>
        <p:spPr>
          <a:xfrm>
            <a:off x="2370818" y="8408336"/>
            <a:ext cx="2695512" cy="1014050"/>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69" name="Rectangle 68">
            <a:extLst>
              <a:ext uri="{FF2B5EF4-FFF2-40B4-BE49-F238E27FC236}">
                <a16:creationId xmlns:a16="http://schemas.microsoft.com/office/drawing/2014/main" id="{8F8D36A2-977D-319E-57BE-22EF422445A7}"/>
              </a:ext>
            </a:extLst>
          </p:cNvPr>
          <p:cNvSpPr/>
          <p:nvPr/>
        </p:nvSpPr>
        <p:spPr>
          <a:xfrm>
            <a:off x="5656909" y="8428957"/>
            <a:ext cx="2695512" cy="1014050"/>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pic>
        <p:nvPicPr>
          <p:cNvPr id="71" name="Graphic 70" descr="Podium with solid fill">
            <a:extLst>
              <a:ext uri="{FF2B5EF4-FFF2-40B4-BE49-F238E27FC236}">
                <a16:creationId xmlns:a16="http://schemas.microsoft.com/office/drawing/2014/main" id="{9F073BCF-9F0E-FDFF-D6BC-101AA14FC6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8919" y="8478443"/>
            <a:ext cx="993305" cy="993305"/>
          </a:xfrm>
          <a:prstGeom prst="rect">
            <a:avLst/>
          </a:prstGeom>
        </p:spPr>
      </p:pic>
      <p:grpSp>
        <p:nvGrpSpPr>
          <p:cNvPr id="73" name="Group 30">
            <a:extLst>
              <a:ext uri="{FF2B5EF4-FFF2-40B4-BE49-F238E27FC236}">
                <a16:creationId xmlns:a16="http://schemas.microsoft.com/office/drawing/2014/main" id="{2C8CA5E2-EDD7-E522-BBFA-E579C3854C39}"/>
              </a:ext>
            </a:extLst>
          </p:cNvPr>
          <p:cNvGrpSpPr/>
          <p:nvPr/>
        </p:nvGrpSpPr>
        <p:grpSpPr>
          <a:xfrm>
            <a:off x="10631356" y="5709301"/>
            <a:ext cx="4720952" cy="2524878"/>
            <a:chOff x="0" y="-47625"/>
            <a:chExt cx="1243378" cy="964919"/>
          </a:xfrm>
        </p:grpSpPr>
        <p:sp>
          <p:nvSpPr>
            <p:cNvPr id="74" name="Freeform 31">
              <a:extLst>
                <a:ext uri="{FF2B5EF4-FFF2-40B4-BE49-F238E27FC236}">
                  <a16:creationId xmlns:a16="http://schemas.microsoft.com/office/drawing/2014/main" id="{A27A5232-5AFE-CA6B-94CE-56722092B2EE}"/>
                </a:ext>
              </a:extLst>
            </p:cNvPr>
            <p:cNvSpPr/>
            <p:nvPr/>
          </p:nvSpPr>
          <p:spPr>
            <a:xfrm>
              <a:off x="520218" y="112020"/>
              <a:ext cx="723160" cy="805274"/>
            </a:xfrm>
            <a:custGeom>
              <a:avLst/>
              <a:gdLst/>
              <a:ahLst/>
              <a:cxnLst/>
              <a:rect l="l" t="t" r="r" b="b"/>
              <a:pathLst>
                <a:path w="723160" h="805274">
                  <a:moveTo>
                    <a:pt x="0" y="0"/>
                  </a:moveTo>
                  <a:lnTo>
                    <a:pt x="723160" y="0"/>
                  </a:lnTo>
                  <a:lnTo>
                    <a:pt x="723160" y="805274"/>
                  </a:lnTo>
                  <a:lnTo>
                    <a:pt x="0" y="805274"/>
                  </a:lnTo>
                  <a:close/>
                </a:path>
              </a:pathLst>
            </a:custGeom>
            <a:noFill/>
            <a:ln>
              <a:solidFill>
                <a:srgbClr val="CF2F2C"/>
              </a:solidFill>
            </a:ln>
          </p:spPr>
          <p:txBody>
            <a:bodyPr/>
            <a:lstStyle/>
            <a:p>
              <a:endParaRPr lang="en-US"/>
            </a:p>
          </p:txBody>
        </p:sp>
        <p:sp>
          <p:nvSpPr>
            <p:cNvPr id="75" name="TextBox 32">
              <a:extLst>
                <a:ext uri="{FF2B5EF4-FFF2-40B4-BE49-F238E27FC236}">
                  <a16:creationId xmlns:a16="http://schemas.microsoft.com/office/drawing/2014/main" id="{4D5CBB0F-90AA-314E-9744-689FA17A2A00}"/>
                </a:ext>
              </a:extLst>
            </p:cNvPr>
            <p:cNvSpPr txBox="1"/>
            <p:nvPr/>
          </p:nvSpPr>
          <p:spPr>
            <a:xfrm>
              <a:off x="0" y="-47625"/>
              <a:ext cx="723160" cy="852899"/>
            </a:xfrm>
            <a:prstGeom prst="rect">
              <a:avLst/>
            </a:prstGeom>
          </p:spPr>
          <p:txBody>
            <a:bodyPr lIns="50800" tIns="50800" rIns="50800" bIns="50800" rtlCol="0" anchor="ctr"/>
            <a:lstStyle/>
            <a:p>
              <a:pPr algn="ctr">
                <a:lnSpc>
                  <a:spcPts val="2562"/>
                </a:lnSpc>
              </a:pPr>
              <a:endParaRPr/>
            </a:p>
          </p:txBody>
        </p:sp>
      </p:grpSp>
      <p:sp>
        <p:nvSpPr>
          <p:cNvPr id="76" name="Rectangle 75">
            <a:extLst>
              <a:ext uri="{FF2B5EF4-FFF2-40B4-BE49-F238E27FC236}">
                <a16:creationId xmlns:a16="http://schemas.microsoft.com/office/drawing/2014/main" id="{C5A0B9D0-06AA-973A-C9D4-2A5056AC9F54}"/>
              </a:ext>
            </a:extLst>
          </p:cNvPr>
          <p:cNvSpPr/>
          <p:nvPr/>
        </p:nvSpPr>
        <p:spPr>
          <a:xfrm>
            <a:off x="9348553" y="8401264"/>
            <a:ext cx="2695512" cy="1014050"/>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77" name="Rectangle 76">
            <a:extLst>
              <a:ext uri="{FF2B5EF4-FFF2-40B4-BE49-F238E27FC236}">
                <a16:creationId xmlns:a16="http://schemas.microsoft.com/office/drawing/2014/main" id="{01E0E288-AE2C-7CB4-7580-C73993DA6DA4}"/>
              </a:ext>
            </a:extLst>
          </p:cNvPr>
          <p:cNvSpPr/>
          <p:nvPr/>
        </p:nvSpPr>
        <p:spPr>
          <a:xfrm>
            <a:off x="12622241" y="8417951"/>
            <a:ext cx="2745748" cy="1014050"/>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78" name="Freeform 25">
            <a:extLst>
              <a:ext uri="{FF2B5EF4-FFF2-40B4-BE49-F238E27FC236}">
                <a16:creationId xmlns:a16="http://schemas.microsoft.com/office/drawing/2014/main" id="{CFBF9138-B541-F574-EB36-471E548D52C0}"/>
              </a:ext>
            </a:extLst>
          </p:cNvPr>
          <p:cNvSpPr/>
          <p:nvPr/>
        </p:nvSpPr>
        <p:spPr>
          <a:xfrm>
            <a:off x="9348553" y="5203431"/>
            <a:ext cx="2736380" cy="718687"/>
          </a:xfrm>
          <a:custGeom>
            <a:avLst/>
            <a:gdLst/>
            <a:ahLst/>
            <a:cxnLst/>
            <a:rect l="l" t="t" r="r" b="b"/>
            <a:pathLst>
              <a:path w="2009031" h="140070">
                <a:moveTo>
                  <a:pt x="0" y="0"/>
                </a:moveTo>
                <a:lnTo>
                  <a:pt x="2009031" y="0"/>
                </a:lnTo>
                <a:lnTo>
                  <a:pt x="2009031" y="140070"/>
                </a:lnTo>
                <a:lnTo>
                  <a:pt x="0" y="140070"/>
                </a:lnTo>
                <a:close/>
              </a:path>
            </a:pathLst>
          </a:custGeom>
          <a:solidFill>
            <a:srgbClr val="CF4B49"/>
          </a:solidFill>
        </p:spPr>
        <p:txBody>
          <a:bodyPr/>
          <a:lstStyle/>
          <a:p>
            <a:endParaRPr lang="en-US"/>
          </a:p>
        </p:txBody>
      </p:sp>
      <p:sp>
        <p:nvSpPr>
          <p:cNvPr id="79" name="TextBox 52">
            <a:extLst>
              <a:ext uri="{FF2B5EF4-FFF2-40B4-BE49-F238E27FC236}">
                <a16:creationId xmlns:a16="http://schemas.microsoft.com/office/drawing/2014/main" id="{AEFEC386-94BD-AA2D-A2D3-77660B9CFC7B}"/>
              </a:ext>
            </a:extLst>
          </p:cNvPr>
          <p:cNvSpPr txBox="1"/>
          <p:nvPr/>
        </p:nvSpPr>
        <p:spPr>
          <a:xfrm>
            <a:off x="9845507" y="5285933"/>
            <a:ext cx="1824371" cy="590867"/>
          </a:xfrm>
          <a:prstGeom prst="rect">
            <a:avLst/>
          </a:prstGeom>
        </p:spPr>
        <p:txBody>
          <a:bodyPr lIns="0" tIns="0" rIns="0" bIns="0" rtlCol="0" anchor="t">
            <a:spAutoFit/>
          </a:bodyPr>
          <a:lstStyle/>
          <a:p>
            <a:pPr algn="ctr">
              <a:lnSpc>
                <a:spcPts val="2368"/>
              </a:lnSpc>
              <a:spcBef>
                <a:spcPct val="0"/>
              </a:spcBef>
            </a:pPr>
            <a:r>
              <a:rPr lang="en-US" sz="1940" spc="31">
                <a:solidFill>
                  <a:srgbClr val="FFFFFF"/>
                </a:solidFill>
                <a:latin typeface="Futura Light"/>
                <a:ea typeface="Futura Light"/>
                <a:cs typeface="Futura Light"/>
                <a:sym typeface="Futura Light"/>
              </a:rPr>
              <a:t>Decreasing Customer Loyalty</a:t>
            </a:r>
          </a:p>
        </p:txBody>
      </p:sp>
      <p:sp>
        <p:nvSpPr>
          <p:cNvPr id="80" name="TextBox 79">
            <a:extLst>
              <a:ext uri="{FF2B5EF4-FFF2-40B4-BE49-F238E27FC236}">
                <a16:creationId xmlns:a16="http://schemas.microsoft.com/office/drawing/2014/main" id="{B9CF886A-C601-397F-AADC-E640E920090C}"/>
              </a:ext>
            </a:extLst>
          </p:cNvPr>
          <p:cNvSpPr txBox="1"/>
          <p:nvPr/>
        </p:nvSpPr>
        <p:spPr>
          <a:xfrm>
            <a:off x="12770482" y="6322018"/>
            <a:ext cx="2449266" cy="1306896"/>
          </a:xfrm>
          <a:prstGeom prst="rect">
            <a:avLst/>
          </a:prstGeom>
        </p:spPr>
        <p:txBody>
          <a:bodyPr wrap="square" lIns="0" tIns="0" rIns="0" bIns="0" rtlCol="0" anchor="t">
            <a:spAutoFit/>
          </a:bodyPr>
          <a:lstStyle/>
          <a:p>
            <a:pPr algn="ctr">
              <a:lnSpc>
                <a:spcPts val="2562"/>
              </a:lnSpc>
              <a:spcBef>
                <a:spcPct val="0"/>
              </a:spcBef>
            </a:pPr>
            <a:r>
              <a:rPr lang="en-US" sz="1900" spc="33">
                <a:latin typeface="Futura Light"/>
                <a:ea typeface="Futura Light"/>
                <a:cs typeface="Futura Light"/>
                <a:sym typeface="Futura Light"/>
              </a:rPr>
              <a:t>Nike has abandoned its performance-first heritage, leaning into fashion trends</a:t>
            </a:r>
          </a:p>
        </p:txBody>
      </p:sp>
      <p:sp>
        <p:nvSpPr>
          <p:cNvPr id="81" name="Freeform 25">
            <a:extLst>
              <a:ext uri="{FF2B5EF4-FFF2-40B4-BE49-F238E27FC236}">
                <a16:creationId xmlns:a16="http://schemas.microsoft.com/office/drawing/2014/main" id="{9E462C8C-F7D6-9A31-F769-8ED7796DE2D3}"/>
              </a:ext>
            </a:extLst>
          </p:cNvPr>
          <p:cNvSpPr/>
          <p:nvPr/>
        </p:nvSpPr>
        <p:spPr>
          <a:xfrm>
            <a:off x="12567254" y="5218241"/>
            <a:ext cx="2785053" cy="718687"/>
          </a:xfrm>
          <a:custGeom>
            <a:avLst/>
            <a:gdLst/>
            <a:ahLst/>
            <a:cxnLst/>
            <a:rect l="l" t="t" r="r" b="b"/>
            <a:pathLst>
              <a:path w="2009031" h="140070">
                <a:moveTo>
                  <a:pt x="0" y="0"/>
                </a:moveTo>
                <a:lnTo>
                  <a:pt x="2009031" y="0"/>
                </a:lnTo>
                <a:lnTo>
                  <a:pt x="2009031" y="140070"/>
                </a:lnTo>
                <a:lnTo>
                  <a:pt x="0" y="140070"/>
                </a:lnTo>
                <a:close/>
              </a:path>
            </a:pathLst>
          </a:custGeom>
          <a:solidFill>
            <a:srgbClr val="CF4B49"/>
          </a:solidFill>
        </p:spPr>
        <p:txBody>
          <a:bodyPr/>
          <a:lstStyle/>
          <a:p>
            <a:endParaRPr lang="en-US"/>
          </a:p>
        </p:txBody>
      </p:sp>
      <p:sp>
        <p:nvSpPr>
          <p:cNvPr id="82" name="TextBox 54">
            <a:extLst>
              <a:ext uri="{FF2B5EF4-FFF2-40B4-BE49-F238E27FC236}">
                <a16:creationId xmlns:a16="http://schemas.microsoft.com/office/drawing/2014/main" id="{02F857ED-0111-1E13-AFBE-6BD25B3217BB}"/>
              </a:ext>
            </a:extLst>
          </p:cNvPr>
          <p:cNvSpPr txBox="1"/>
          <p:nvPr/>
        </p:nvSpPr>
        <p:spPr>
          <a:xfrm>
            <a:off x="13029792" y="5285933"/>
            <a:ext cx="1824371" cy="623720"/>
          </a:xfrm>
          <a:prstGeom prst="rect">
            <a:avLst/>
          </a:prstGeom>
        </p:spPr>
        <p:txBody>
          <a:bodyPr lIns="0" tIns="0" rIns="0" bIns="0" rtlCol="0" anchor="t">
            <a:spAutoFit/>
          </a:bodyPr>
          <a:lstStyle/>
          <a:p>
            <a:pPr algn="ctr">
              <a:lnSpc>
                <a:spcPts val="2368"/>
              </a:lnSpc>
              <a:spcBef>
                <a:spcPct val="0"/>
              </a:spcBef>
            </a:pPr>
            <a:r>
              <a:rPr lang="en-US" sz="1940" spc="31">
                <a:solidFill>
                  <a:srgbClr val="FFFFFF"/>
                </a:solidFill>
                <a:latin typeface="Futura Light"/>
                <a:ea typeface="Futura Light"/>
                <a:cs typeface="Futura Light"/>
                <a:sym typeface="Futura Light"/>
              </a:rPr>
              <a:t>Brand Identity Dilution</a:t>
            </a:r>
          </a:p>
        </p:txBody>
      </p:sp>
      <p:pic>
        <p:nvPicPr>
          <p:cNvPr id="84" name="Graphic 83" descr="Rating 1 Star outline">
            <a:extLst>
              <a:ext uri="{FF2B5EF4-FFF2-40B4-BE49-F238E27FC236}">
                <a16:creationId xmlns:a16="http://schemas.microsoft.com/office/drawing/2014/main" id="{918EC0A8-EB55-5438-D76C-C696019E3C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74156" y="8446929"/>
            <a:ext cx="914400" cy="914400"/>
          </a:xfrm>
          <a:prstGeom prst="rect">
            <a:avLst/>
          </a:prstGeom>
        </p:spPr>
      </p:pic>
      <p:pic>
        <p:nvPicPr>
          <p:cNvPr id="86" name="Graphic 85" descr="Boot with solid fill">
            <a:extLst>
              <a:ext uri="{FF2B5EF4-FFF2-40B4-BE49-F238E27FC236}">
                <a16:creationId xmlns:a16="http://schemas.microsoft.com/office/drawing/2014/main" id="{5EE4DC91-E75A-8ABD-4F92-B1E1B80779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646243" y="8465123"/>
            <a:ext cx="914400" cy="914400"/>
          </a:xfrm>
          <a:prstGeom prst="rect">
            <a:avLst/>
          </a:prstGeom>
        </p:spPr>
      </p:pic>
      <p:grpSp>
        <p:nvGrpSpPr>
          <p:cNvPr id="38" name="Group 38">
            <a:extLst>
              <a:ext uri="{FF2B5EF4-FFF2-40B4-BE49-F238E27FC236}">
                <a16:creationId xmlns:a16="http://schemas.microsoft.com/office/drawing/2014/main" id="{23010C18-D0A1-9B5C-672C-A1D9753DD153}"/>
              </a:ext>
            </a:extLst>
          </p:cNvPr>
          <p:cNvGrpSpPr/>
          <p:nvPr/>
        </p:nvGrpSpPr>
        <p:grpSpPr>
          <a:xfrm>
            <a:off x="128990" y="4267221"/>
            <a:ext cx="879176" cy="5143500"/>
            <a:chOff x="-79458" y="0"/>
            <a:chExt cx="879176" cy="6858000"/>
          </a:xfrm>
        </p:grpSpPr>
        <p:sp>
          <p:nvSpPr>
            <p:cNvPr id="39" name="AutoShape 39">
              <a:extLst>
                <a:ext uri="{FF2B5EF4-FFF2-40B4-BE49-F238E27FC236}">
                  <a16:creationId xmlns:a16="http://schemas.microsoft.com/office/drawing/2014/main" id="{BBA4F57E-23DD-AA21-C544-40E3D08F0B12}"/>
                </a:ext>
              </a:extLst>
            </p:cNvPr>
            <p:cNvSpPr/>
            <p:nvPr/>
          </p:nvSpPr>
          <p:spPr>
            <a:xfrm flipH="1">
              <a:off x="799718" y="0"/>
              <a:ext cx="0" cy="6858000"/>
            </a:xfrm>
            <a:prstGeom prst="line">
              <a:avLst/>
            </a:prstGeom>
            <a:ln w="50800" cap="flat">
              <a:solidFill>
                <a:srgbClr val="000000"/>
              </a:solidFill>
              <a:prstDash val="solid"/>
              <a:headEnd type="none" w="sm" len="sm"/>
              <a:tailEnd type="none" w="sm" len="sm"/>
            </a:ln>
          </p:spPr>
          <p:txBody>
            <a:bodyPr/>
            <a:lstStyle/>
            <a:p>
              <a:endParaRPr lang="en-US"/>
            </a:p>
          </p:txBody>
        </p:sp>
        <p:sp>
          <p:nvSpPr>
            <p:cNvPr id="40" name="TextBox 40">
              <a:extLst>
                <a:ext uri="{FF2B5EF4-FFF2-40B4-BE49-F238E27FC236}">
                  <a16:creationId xmlns:a16="http://schemas.microsoft.com/office/drawing/2014/main" id="{F3E33604-A9B8-A27E-5655-D606B938D743}"/>
                </a:ext>
              </a:extLst>
            </p:cNvPr>
            <p:cNvSpPr txBox="1"/>
            <p:nvPr/>
          </p:nvSpPr>
          <p:spPr>
            <a:xfrm rot="16200000">
              <a:off x="-2392011" y="2871350"/>
              <a:ext cx="5303839" cy="678734"/>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41" name="Freeform 41">
              <a:extLst>
                <a:ext uri="{FF2B5EF4-FFF2-40B4-BE49-F238E27FC236}">
                  <a16:creationId xmlns:a16="http://schemas.microsoft.com/office/drawing/2014/main" id="{1696E8B1-00B0-8F58-5AC4-31F5965B8F38}"/>
                </a:ext>
              </a:extLst>
            </p:cNvPr>
            <p:cNvSpPr/>
            <p:nvPr/>
          </p:nvSpPr>
          <p:spPr>
            <a:xfrm rot="-5400000">
              <a:off x="-68406" y="6002610"/>
              <a:ext cx="780455" cy="643642"/>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2288EA06-BDE0-1972-2133-132F20E32499}"/>
              </a:ext>
            </a:extLst>
          </p:cNvPr>
          <p:cNvSpPr txBox="1"/>
          <p:nvPr/>
        </p:nvSpPr>
        <p:spPr>
          <a:xfrm>
            <a:off x="1028700" y="160816"/>
            <a:ext cx="15743338" cy="1110753"/>
          </a:xfrm>
          <a:prstGeom prst="rect">
            <a:avLst/>
          </a:prstGeom>
        </p:spPr>
        <p:txBody>
          <a:bodyPr lIns="0" tIns="0" rIns="0" bIns="0" rtlCol="0" anchor="t">
            <a:spAutoFit/>
          </a:bodyPr>
          <a:lstStyle/>
          <a:p>
            <a:pPr algn="l">
              <a:lnSpc>
                <a:spcPts val="9519"/>
              </a:lnSpc>
              <a:spcBef>
                <a:spcPct val="0"/>
              </a:spcBef>
            </a:pPr>
            <a:r>
              <a:rPr lang="en-US" sz="6400" dirty="0">
                <a:solidFill>
                  <a:srgbClr val="000000"/>
                </a:solidFill>
                <a:latin typeface="Futura"/>
                <a:ea typeface="Futura"/>
                <a:cs typeface="Futura"/>
                <a:sym typeface="Futura"/>
              </a:rPr>
              <a:t>Recommendation Overview</a:t>
            </a:r>
          </a:p>
        </p:txBody>
      </p:sp>
      <p:grpSp>
        <p:nvGrpSpPr>
          <p:cNvPr id="6" name="Group 5">
            <a:extLst>
              <a:ext uri="{FF2B5EF4-FFF2-40B4-BE49-F238E27FC236}">
                <a16:creationId xmlns:a16="http://schemas.microsoft.com/office/drawing/2014/main" id="{899CE390-4C13-C261-B739-10A9BC8B6258}"/>
              </a:ext>
            </a:extLst>
          </p:cNvPr>
          <p:cNvGrpSpPr/>
          <p:nvPr/>
        </p:nvGrpSpPr>
        <p:grpSpPr>
          <a:xfrm>
            <a:off x="-23423" y="9541938"/>
            <a:ext cx="18334846" cy="793709"/>
            <a:chOff x="0" y="-47625"/>
            <a:chExt cx="4828931" cy="209043"/>
          </a:xfrm>
        </p:grpSpPr>
        <p:sp>
          <p:nvSpPr>
            <p:cNvPr id="7" name="Freeform 6">
              <a:extLst>
                <a:ext uri="{FF2B5EF4-FFF2-40B4-BE49-F238E27FC236}">
                  <a16:creationId xmlns:a16="http://schemas.microsoft.com/office/drawing/2014/main" id="{1F55214C-B725-437F-E073-C4FFC923F94E}"/>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8" name="TextBox 7">
              <a:extLst>
                <a:ext uri="{FF2B5EF4-FFF2-40B4-BE49-F238E27FC236}">
                  <a16:creationId xmlns:a16="http://schemas.microsoft.com/office/drawing/2014/main" id="{0C4DE328-63F9-FD65-DD61-6E7A00708D80}"/>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4" name="TextBox 7">
            <a:extLst>
              <a:ext uri="{FF2B5EF4-FFF2-40B4-BE49-F238E27FC236}">
                <a16:creationId xmlns:a16="http://schemas.microsoft.com/office/drawing/2014/main" id="{E7EA4040-EFE1-0ECF-1653-8AD1162FF3A8}"/>
              </a:ext>
            </a:extLst>
          </p:cNvPr>
          <p:cNvSpPr txBox="1"/>
          <p:nvPr/>
        </p:nvSpPr>
        <p:spPr>
          <a:xfrm>
            <a:off x="-46846" y="9518164"/>
            <a:ext cx="18288000" cy="793709"/>
          </a:xfrm>
          <a:prstGeom prst="rect">
            <a:avLst/>
          </a:prstGeom>
        </p:spPr>
        <p:txBody>
          <a:bodyPr lIns="50800" tIns="50800" rIns="50800" bIns="50800" rtlCol="0" anchor="ctr"/>
          <a:lstStyle/>
          <a:p>
            <a:pPr algn="ctr">
              <a:lnSpc>
                <a:spcPts val="2562"/>
              </a:lnSpc>
            </a:pPr>
            <a:endParaRPr/>
          </a:p>
        </p:txBody>
      </p:sp>
      <p:sp>
        <p:nvSpPr>
          <p:cNvPr id="15" name="TextBox 49">
            <a:extLst>
              <a:ext uri="{FF2B5EF4-FFF2-40B4-BE49-F238E27FC236}">
                <a16:creationId xmlns:a16="http://schemas.microsoft.com/office/drawing/2014/main" id="{397C526F-397E-9B1D-AD33-CFD06437BABD}"/>
              </a:ext>
            </a:extLst>
          </p:cNvPr>
          <p:cNvSpPr txBox="1"/>
          <p:nvPr/>
        </p:nvSpPr>
        <p:spPr>
          <a:xfrm>
            <a:off x="17911407" y="9698990"/>
            <a:ext cx="242515" cy="508985"/>
          </a:xfrm>
          <a:prstGeom prst="rect">
            <a:avLst/>
          </a:prstGeom>
        </p:spPr>
        <p:txBody>
          <a:bodyPr lIns="0" tIns="0" rIns="0" bIns="0" rtlCol="0" anchor="t">
            <a:spAutoFit/>
          </a:bodyPr>
          <a:lstStyle/>
          <a:p>
            <a:pPr algn="ctr">
              <a:lnSpc>
                <a:spcPts val="4340"/>
              </a:lnSpc>
              <a:spcBef>
                <a:spcPct val="0"/>
              </a:spcBef>
            </a:pPr>
            <a:r>
              <a:rPr lang="en-US" sz="3100">
                <a:solidFill>
                  <a:srgbClr val="FFFFFF"/>
                </a:solidFill>
                <a:latin typeface="Futura"/>
                <a:ea typeface="Futura"/>
                <a:cs typeface="Futura"/>
                <a:sym typeface="Futura"/>
              </a:rPr>
              <a:t>4</a:t>
            </a:r>
          </a:p>
        </p:txBody>
      </p:sp>
      <p:sp>
        <p:nvSpPr>
          <p:cNvPr id="16" name="Freeform 3">
            <a:extLst>
              <a:ext uri="{FF2B5EF4-FFF2-40B4-BE49-F238E27FC236}">
                <a16:creationId xmlns:a16="http://schemas.microsoft.com/office/drawing/2014/main" id="{E72A98AE-328D-44FC-52CD-08846A8FA808}"/>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2"/>
            <a:stretch>
              <a:fillRect/>
            </a:stretch>
          </a:blipFill>
        </p:spPr>
        <p:txBody>
          <a:bodyPr/>
          <a:lstStyle/>
          <a:p>
            <a:endParaRPr lang="en-US"/>
          </a:p>
        </p:txBody>
      </p:sp>
      <p:sp>
        <p:nvSpPr>
          <p:cNvPr id="17" name="AutoShape 2">
            <a:extLst>
              <a:ext uri="{FF2B5EF4-FFF2-40B4-BE49-F238E27FC236}">
                <a16:creationId xmlns:a16="http://schemas.microsoft.com/office/drawing/2014/main" id="{65EF6E70-BAA1-5884-4C32-17554945A69E}"/>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19" name="Freeform 37">
            <a:extLst>
              <a:ext uri="{FF2B5EF4-FFF2-40B4-BE49-F238E27FC236}">
                <a16:creationId xmlns:a16="http://schemas.microsoft.com/office/drawing/2014/main" id="{D0056201-1210-A79A-B79E-10CEF8AEC30A}"/>
              </a:ext>
            </a:extLst>
          </p:cNvPr>
          <p:cNvSpPr/>
          <p:nvPr/>
        </p:nvSpPr>
        <p:spPr>
          <a:xfrm>
            <a:off x="3493534" y="1816811"/>
            <a:ext cx="10813664" cy="789652"/>
          </a:xfrm>
          <a:custGeom>
            <a:avLst/>
            <a:gdLst/>
            <a:ahLst/>
            <a:cxnLst/>
            <a:rect l="l" t="t" r="r" b="b"/>
            <a:pathLst>
              <a:path w="2009031" h="140070">
                <a:moveTo>
                  <a:pt x="0" y="0"/>
                </a:moveTo>
                <a:lnTo>
                  <a:pt x="2009031" y="0"/>
                </a:lnTo>
                <a:lnTo>
                  <a:pt x="2009031" y="140070"/>
                </a:lnTo>
                <a:lnTo>
                  <a:pt x="0" y="140070"/>
                </a:lnTo>
                <a:close/>
              </a:path>
            </a:pathLst>
          </a:custGeom>
          <a:noFill/>
          <a:ln w="38100">
            <a:solidFill>
              <a:srgbClr val="D71E17"/>
            </a:solidFill>
          </a:ln>
        </p:spPr>
        <p:txBody>
          <a:bodyPr/>
          <a:lstStyle/>
          <a:p>
            <a:endParaRPr lang="en-US"/>
          </a:p>
        </p:txBody>
      </p:sp>
      <p:sp>
        <p:nvSpPr>
          <p:cNvPr id="20" name="TextBox 19">
            <a:extLst>
              <a:ext uri="{FF2B5EF4-FFF2-40B4-BE49-F238E27FC236}">
                <a16:creationId xmlns:a16="http://schemas.microsoft.com/office/drawing/2014/main" id="{96C65F48-01B8-8E79-8936-E625E52ADE77}"/>
              </a:ext>
            </a:extLst>
          </p:cNvPr>
          <p:cNvSpPr txBox="1"/>
          <p:nvPr/>
        </p:nvSpPr>
        <p:spPr>
          <a:xfrm>
            <a:off x="4942574" y="1890383"/>
            <a:ext cx="7915583" cy="692497"/>
          </a:xfrm>
          <a:prstGeom prst="rect">
            <a:avLst/>
          </a:prstGeom>
          <a:noFill/>
        </p:spPr>
        <p:txBody>
          <a:bodyPr wrap="square" rtlCol="0">
            <a:spAutoFit/>
          </a:bodyPr>
          <a:lstStyle/>
          <a:p>
            <a:pPr algn="ctr"/>
            <a:r>
              <a:rPr lang="en-US" sz="3900">
                <a:latin typeface="Futura Medium" panose="020B0602020204020303" pitchFamily="34" charset="-79"/>
                <a:cs typeface="Futura Medium" panose="020B0602020204020303" pitchFamily="34" charset="-79"/>
              </a:rPr>
              <a:t>Rebuild Consumer Connection</a:t>
            </a:r>
          </a:p>
        </p:txBody>
      </p:sp>
      <p:sp>
        <p:nvSpPr>
          <p:cNvPr id="22" name="Freeform 25">
            <a:extLst>
              <a:ext uri="{FF2B5EF4-FFF2-40B4-BE49-F238E27FC236}">
                <a16:creationId xmlns:a16="http://schemas.microsoft.com/office/drawing/2014/main" id="{DC57B5A9-3BE3-F8B6-259D-42EE59E2850A}"/>
              </a:ext>
            </a:extLst>
          </p:cNvPr>
          <p:cNvSpPr/>
          <p:nvPr/>
        </p:nvSpPr>
        <p:spPr>
          <a:xfrm>
            <a:off x="3493535" y="3065329"/>
            <a:ext cx="10813663" cy="793709"/>
          </a:xfrm>
          <a:custGeom>
            <a:avLst/>
            <a:gdLst/>
            <a:ahLst/>
            <a:cxnLst/>
            <a:rect l="l" t="t" r="r" b="b"/>
            <a:pathLst>
              <a:path w="2009031" h="140070">
                <a:moveTo>
                  <a:pt x="0" y="0"/>
                </a:moveTo>
                <a:lnTo>
                  <a:pt x="2009031" y="0"/>
                </a:lnTo>
                <a:lnTo>
                  <a:pt x="2009031" y="140070"/>
                </a:lnTo>
                <a:lnTo>
                  <a:pt x="0" y="140070"/>
                </a:lnTo>
                <a:close/>
              </a:path>
            </a:pathLst>
          </a:custGeom>
          <a:noFill/>
          <a:ln w="38100">
            <a:solidFill>
              <a:srgbClr val="D71E17"/>
            </a:solidFill>
          </a:ln>
        </p:spPr>
        <p:txBody>
          <a:bodyPr/>
          <a:lstStyle/>
          <a:p>
            <a:endParaRPr lang="en-US"/>
          </a:p>
        </p:txBody>
      </p:sp>
      <p:sp>
        <p:nvSpPr>
          <p:cNvPr id="24" name="Freeform 33">
            <a:extLst>
              <a:ext uri="{FF2B5EF4-FFF2-40B4-BE49-F238E27FC236}">
                <a16:creationId xmlns:a16="http://schemas.microsoft.com/office/drawing/2014/main" id="{810AF6A7-5375-FC26-F928-A151A78C9773}"/>
              </a:ext>
            </a:extLst>
          </p:cNvPr>
          <p:cNvSpPr/>
          <p:nvPr/>
        </p:nvSpPr>
        <p:spPr>
          <a:xfrm>
            <a:off x="3503894" y="4341115"/>
            <a:ext cx="10803304" cy="743776"/>
          </a:xfrm>
          <a:custGeom>
            <a:avLst/>
            <a:gdLst/>
            <a:ahLst/>
            <a:cxnLst/>
            <a:rect l="l" t="t" r="r" b="b"/>
            <a:pathLst>
              <a:path w="2009031" h="140070">
                <a:moveTo>
                  <a:pt x="0" y="0"/>
                </a:moveTo>
                <a:lnTo>
                  <a:pt x="2009031" y="0"/>
                </a:lnTo>
                <a:lnTo>
                  <a:pt x="2009031" y="140070"/>
                </a:lnTo>
                <a:lnTo>
                  <a:pt x="0" y="140070"/>
                </a:lnTo>
                <a:close/>
              </a:path>
            </a:pathLst>
          </a:custGeom>
          <a:noFill/>
          <a:ln w="38100">
            <a:solidFill>
              <a:srgbClr val="D71E17"/>
            </a:solidFill>
          </a:ln>
        </p:spPr>
        <p:txBody>
          <a:bodyPr/>
          <a:lstStyle/>
          <a:p>
            <a:endParaRPr lang="en-US"/>
          </a:p>
        </p:txBody>
      </p:sp>
      <p:sp>
        <p:nvSpPr>
          <p:cNvPr id="25" name="Freeform 33">
            <a:extLst>
              <a:ext uri="{FF2B5EF4-FFF2-40B4-BE49-F238E27FC236}">
                <a16:creationId xmlns:a16="http://schemas.microsoft.com/office/drawing/2014/main" id="{59C61E60-0244-B23B-4D3D-E40EC295A95D}"/>
              </a:ext>
            </a:extLst>
          </p:cNvPr>
          <p:cNvSpPr/>
          <p:nvPr/>
        </p:nvSpPr>
        <p:spPr>
          <a:xfrm>
            <a:off x="3465454" y="5465853"/>
            <a:ext cx="10824023" cy="793709"/>
          </a:xfrm>
          <a:custGeom>
            <a:avLst/>
            <a:gdLst/>
            <a:ahLst/>
            <a:cxnLst/>
            <a:rect l="l" t="t" r="r" b="b"/>
            <a:pathLst>
              <a:path w="2009031" h="140070">
                <a:moveTo>
                  <a:pt x="0" y="0"/>
                </a:moveTo>
                <a:lnTo>
                  <a:pt x="2009031" y="0"/>
                </a:lnTo>
                <a:lnTo>
                  <a:pt x="2009031" y="140070"/>
                </a:lnTo>
                <a:lnTo>
                  <a:pt x="0" y="140070"/>
                </a:lnTo>
                <a:close/>
              </a:path>
            </a:pathLst>
          </a:custGeom>
          <a:noFill/>
          <a:ln w="38100">
            <a:solidFill>
              <a:srgbClr val="D71E17"/>
            </a:solidFill>
          </a:ln>
        </p:spPr>
        <p:txBody>
          <a:bodyPr/>
          <a:lstStyle/>
          <a:p>
            <a:endParaRPr lang="en-US">
              <a:solidFill>
                <a:srgbClr val="C00000"/>
              </a:solidFill>
            </a:endParaRPr>
          </a:p>
        </p:txBody>
      </p:sp>
      <p:sp>
        <p:nvSpPr>
          <p:cNvPr id="27" name="TextBox 26">
            <a:extLst>
              <a:ext uri="{FF2B5EF4-FFF2-40B4-BE49-F238E27FC236}">
                <a16:creationId xmlns:a16="http://schemas.microsoft.com/office/drawing/2014/main" id="{60C62C3B-7B2F-25AD-203E-D7543B9B4642}"/>
              </a:ext>
            </a:extLst>
          </p:cNvPr>
          <p:cNvSpPr txBox="1"/>
          <p:nvPr/>
        </p:nvSpPr>
        <p:spPr>
          <a:xfrm>
            <a:off x="4932215" y="3175608"/>
            <a:ext cx="7915583" cy="692497"/>
          </a:xfrm>
          <a:prstGeom prst="rect">
            <a:avLst/>
          </a:prstGeom>
          <a:noFill/>
        </p:spPr>
        <p:txBody>
          <a:bodyPr wrap="square" rtlCol="0">
            <a:spAutoFit/>
          </a:bodyPr>
          <a:lstStyle/>
          <a:p>
            <a:pPr algn="ctr"/>
            <a:r>
              <a:rPr lang="en-US" sz="3900">
                <a:latin typeface="Futura Medium" panose="020B0602020204020303" pitchFamily="34" charset="-79"/>
                <a:cs typeface="Futura Medium" panose="020B0602020204020303" pitchFamily="34" charset="-79"/>
              </a:rPr>
              <a:t>Strengthen Digital Ecosystem</a:t>
            </a:r>
          </a:p>
        </p:txBody>
      </p:sp>
      <p:sp>
        <p:nvSpPr>
          <p:cNvPr id="29" name="TextBox 28">
            <a:extLst>
              <a:ext uri="{FF2B5EF4-FFF2-40B4-BE49-F238E27FC236}">
                <a16:creationId xmlns:a16="http://schemas.microsoft.com/office/drawing/2014/main" id="{E2487270-F666-692C-C581-189EA69F7B0E}"/>
              </a:ext>
            </a:extLst>
          </p:cNvPr>
          <p:cNvSpPr txBox="1"/>
          <p:nvPr/>
        </p:nvSpPr>
        <p:spPr>
          <a:xfrm>
            <a:off x="4349832" y="4398891"/>
            <a:ext cx="9035040" cy="692497"/>
          </a:xfrm>
          <a:prstGeom prst="rect">
            <a:avLst/>
          </a:prstGeom>
          <a:noFill/>
        </p:spPr>
        <p:txBody>
          <a:bodyPr wrap="square" rtlCol="0">
            <a:spAutoFit/>
          </a:bodyPr>
          <a:lstStyle/>
          <a:p>
            <a:pPr algn="ctr"/>
            <a:r>
              <a:rPr lang="en-US" sz="3900">
                <a:latin typeface="Futura Medium" panose="020B0602020204020303" pitchFamily="34" charset="-79"/>
                <a:cs typeface="Futura Medium" panose="020B0602020204020303" pitchFamily="34" charset="-79"/>
              </a:rPr>
              <a:t>Enhance Omni-Channel Integration</a:t>
            </a:r>
          </a:p>
        </p:txBody>
      </p:sp>
      <p:sp>
        <p:nvSpPr>
          <p:cNvPr id="30" name="TextBox 29">
            <a:extLst>
              <a:ext uri="{FF2B5EF4-FFF2-40B4-BE49-F238E27FC236}">
                <a16:creationId xmlns:a16="http://schemas.microsoft.com/office/drawing/2014/main" id="{C8B4DD9E-CD08-94CA-E419-E8411711E316}"/>
              </a:ext>
            </a:extLst>
          </p:cNvPr>
          <p:cNvSpPr txBox="1"/>
          <p:nvPr/>
        </p:nvSpPr>
        <p:spPr>
          <a:xfrm>
            <a:off x="4382845" y="5534319"/>
            <a:ext cx="9035040" cy="692497"/>
          </a:xfrm>
          <a:prstGeom prst="rect">
            <a:avLst/>
          </a:prstGeom>
          <a:noFill/>
        </p:spPr>
        <p:txBody>
          <a:bodyPr wrap="square" rtlCol="0">
            <a:spAutoFit/>
          </a:bodyPr>
          <a:lstStyle/>
          <a:p>
            <a:pPr algn="ctr"/>
            <a:r>
              <a:rPr lang="en-US" sz="3900">
                <a:latin typeface="Futura Medium" panose="020B0602020204020303" pitchFamily="34" charset="-79"/>
                <a:cs typeface="Futura Medium" panose="020B0602020204020303" pitchFamily="34" charset="-79"/>
              </a:rPr>
              <a:t>Refocus on Performance Heritage</a:t>
            </a:r>
          </a:p>
        </p:txBody>
      </p:sp>
      <p:sp>
        <p:nvSpPr>
          <p:cNvPr id="32" name="Rectangle 31">
            <a:extLst>
              <a:ext uri="{FF2B5EF4-FFF2-40B4-BE49-F238E27FC236}">
                <a16:creationId xmlns:a16="http://schemas.microsoft.com/office/drawing/2014/main" id="{35D37D02-C427-E9D7-BEBE-86CB73F6ACC3}"/>
              </a:ext>
            </a:extLst>
          </p:cNvPr>
          <p:cNvSpPr/>
          <p:nvPr/>
        </p:nvSpPr>
        <p:spPr>
          <a:xfrm>
            <a:off x="2250082" y="1816811"/>
            <a:ext cx="1037864" cy="789653"/>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33" name="Rectangle 32">
            <a:extLst>
              <a:ext uri="{FF2B5EF4-FFF2-40B4-BE49-F238E27FC236}">
                <a16:creationId xmlns:a16="http://schemas.microsoft.com/office/drawing/2014/main" id="{D6D0C463-0B18-A4B4-0BA7-FDED7A375248}"/>
              </a:ext>
            </a:extLst>
          </p:cNvPr>
          <p:cNvSpPr/>
          <p:nvPr/>
        </p:nvSpPr>
        <p:spPr>
          <a:xfrm>
            <a:off x="2274828" y="3065330"/>
            <a:ext cx="1037864" cy="857906"/>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35" name="Rectangle 34">
            <a:extLst>
              <a:ext uri="{FF2B5EF4-FFF2-40B4-BE49-F238E27FC236}">
                <a16:creationId xmlns:a16="http://schemas.microsoft.com/office/drawing/2014/main" id="{687D29F0-D0F4-7F24-679D-E0314687D552}"/>
              </a:ext>
            </a:extLst>
          </p:cNvPr>
          <p:cNvSpPr/>
          <p:nvPr/>
        </p:nvSpPr>
        <p:spPr>
          <a:xfrm>
            <a:off x="2274830" y="4322807"/>
            <a:ext cx="1013115" cy="768581"/>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36" name="Rectangle 35">
            <a:extLst>
              <a:ext uri="{FF2B5EF4-FFF2-40B4-BE49-F238E27FC236}">
                <a16:creationId xmlns:a16="http://schemas.microsoft.com/office/drawing/2014/main" id="{8C107CD3-8725-E086-2830-4BB0A15E1329}"/>
              </a:ext>
            </a:extLst>
          </p:cNvPr>
          <p:cNvSpPr/>
          <p:nvPr/>
        </p:nvSpPr>
        <p:spPr>
          <a:xfrm>
            <a:off x="2274829" y="5424973"/>
            <a:ext cx="1037863" cy="793709"/>
          </a:xfrm>
          <a:prstGeom prst="rect">
            <a:avLst/>
          </a:prstGeom>
          <a:noFill/>
          <a:ln>
            <a:solidFill>
              <a:srgbClr val="D71E17"/>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41" name="TextBox 40">
            <a:extLst>
              <a:ext uri="{FF2B5EF4-FFF2-40B4-BE49-F238E27FC236}">
                <a16:creationId xmlns:a16="http://schemas.microsoft.com/office/drawing/2014/main" id="{69C9B40C-CCC9-5111-EB49-4ABFA50D4320}"/>
              </a:ext>
            </a:extLst>
          </p:cNvPr>
          <p:cNvSpPr txBox="1"/>
          <p:nvPr/>
        </p:nvSpPr>
        <p:spPr>
          <a:xfrm>
            <a:off x="2262456" y="1821160"/>
            <a:ext cx="1013117" cy="707886"/>
          </a:xfrm>
          <a:prstGeom prst="rect">
            <a:avLst/>
          </a:prstGeom>
          <a:noFill/>
        </p:spPr>
        <p:txBody>
          <a:bodyPr wrap="square" rtlCol="0">
            <a:spAutoFit/>
          </a:bodyPr>
          <a:lstStyle/>
          <a:p>
            <a:pPr algn="ctr"/>
            <a:r>
              <a:rPr lang="en-US" sz="4000"/>
              <a:t>1</a:t>
            </a:r>
          </a:p>
        </p:txBody>
      </p:sp>
      <p:sp>
        <p:nvSpPr>
          <p:cNvPr id="42" name="TextBox 41">
            <a:extLst>
              <a:ext uri="{FF2B5EF4-FFF2-40B4-BE49-F238E27FC236}">
                <a16:creationId xmlns:a16="http://schemas.microsoft.com/office/drawing/2014/main" id="{F04B795E-DA76-EC1D-F41E-B687DB211D09}"/>
              </a:ext>
            </a:extLst>
          </p:cNvPr>
          <p:cNvSpPr txBox="1"/>
          <p:nvPr/>
        </p:nvSpPr>
        <p:spPr>
          <a:xfrm>
            <a:off x="2299575" y="3136620"/>
            <a:ext cx="1013117" cy="707886"/>
          </a:xfrm>
          <a:prstGeom prst="rect">
            <a:avLst/>
          </a:prstGeom>
          <a:noFill/>
        </p:spPr>
        <p:txBody>
          <a:bodyPr wrap="square" rtlCol="0">
            <a:spAutoFit/>
          </a:bodyPr>
          <a:lstStyle/>
          <a:p>
            <a:pPr algn="ctr"/>
            <a:r>
              <a:rPr lang="en-US" sz="4000"/>
              <a:t>2</a:t>
            </a:r>
          </a:p>
        </p:txBody>
      </p:sp>
      <p:sp>
        <p:nvSpPr>
          <p:cNvPr id="44" name="TextBox 43">
            <a:extLst>
              <a:ext uri="{FF2B5EF4-FFF2-40B4-BE49-F238E27FC236}">
                <a16:creationId xmlns:a16="http://schemas.microsoft.com/office/drawing/2014/main" id="{445DB27E-50E5-B178-5E78-69A1099BD60C}"/>
              </a:ext>
            </a:extLst>
          </p:cNvPr>
          <p:cNvSpPr txBox="1"/>
          <p:nvPr/>
        </p:nvSpPr>
        <p:spPr>
          <a:xfrm>
            <a:off x="2250082" y="4324551"/>
            <a:ext cx="1013117" cy="707886"/>
          </a:xfrm>
          <a:prstGeom prst="rect">
            <a:avLst/>
          </a:prstGeom>
          <a:noFill/>
        </p:spPr>
        <p:txBody>
          <a:bodyPr wrap="square" rtlCol="0">
            <a:spAutoFit/>
          </a:bodyPr>
          <a:lstStyle/>
          <a:p>
            <a:pPr algn="ctr"/>
            <a:r>
              <a:rPr lang="en-US" sz="4000"/>
              <a:t>3</a:t>
            </a:r>
          </a:p>
        </p:txBody>
      </p:sp>
      <p:sp>
        <p:nvSpPr>
          <p:cNvPr id="45" name="TextBox 44">
            <a:extLst>
              <a:ext uri="{FF2B5EF4-FFF2-40B4-BE49-F238E27FC236}">
                <a16:creationId xmlns:a16="http://schemas.microsoft.com/office/drawing/2014/main" id="{40FF0082-F831-CBEC-4788-7C2CE642E3FC}"/>
              </a:ext>
            </a:extLst>
          </p:cNvPr>
          <p:cNvSpPr txBox="1"/>
          <p:nvPr/>
        </p:nvSpPr>
        <p:spPr>
          <a:xfrm>
            <a:off x="2281949" y="5490959"/>
            <a:ext cx="1013117" cy="707886"/>
          </a:xfrm>
          <a:prstGeom prst="rect">
            <a:avLst/>
          </a:prstGeom>
          <a:noFill/>
        </p:spPr>
        <p:txBody>
          <a:bodyPr wrap="square" rtlCol="0">
            <a:spAutoFit/>
          </a:bodyPr>
          <a:lstStyle/>
          <a:p>
            <a:pPr algn="ctr"/>
            <a:r>
              <a:rPr lang="en-US" sz="4000"/>
              <a:t>4</a:t>
            </a:r>
          </a:p>
        </p:txBody>
      </p:sp>
      <p:grpSp>
        <p:nvGrpSpPr>
          <p:cNvPr id="50" name="Group 38">
            <a:extLst>
              <a:ext uri="{FF2B5EF4-FFF2-40B4-BE49-F238E27FC236}">
                <a16:creationId xmlns:a16="http://schemas.microsoft.com/office/drawing/2014/main" id="{5325F608-0DDD-B1EA-B706-0EFB06EEE286}"/>
              </a:ext>
            </a:extLst>
          </p:cNvPr>
          <p:cNvGrpSpPr/>
          <p:nvPr/>
        </p:nvGrpSpPr>
        <p:grpSpPr>
          <a:xfrm>
            <a:off x="128990" y="4267221"/>
            <a:ext cx="879176" cy="5143500"/>
            <a:chOff x="-79458" y="0"/>
            <a:chExt cx="879176" cy="6858000"/>
          </a:xfrm>
        </p:grpSpPr>
        <p:sp>
          <p:nvSpPr>
            <p:cNvPr id="51" name="AutoShape 39">
              <a:extLst>
                <a:ext uri="{FF2B5EF4-FFF2-40B4-BE49-F238E27FC236}">
                  <a16:creationId xmlns:a16="http://schemas.microsoft.com/office/drawing/2014/main" id="{E0A08074-B122-1695-E732-B2563E88A1B9}"/>
                </a:ext>
              </a:extLst>
            </p:cNvPr>
            <p:cNvSpPr/>
            <p:nvPr/>
          </p:nvSpPr>
          <p:spPr>
            <a:xfrm flipH="1">
              <a:off x="799718" y="0"/>
              <a:ext cx="0" cy="6858000"/>
            </a:xfrm>
            <a:prstGeom prst="line">
              <a:avLst/>
            </a:prstGeom>
            <a:ln w="50800" cap="flat">
              <a:solidFill>
                <a:srgbClr val="000000"/>
              </a:solidFill>
              <a:prstDash val="solid"/>
              <a:headEnd type="none" w="sm" len="sm"/>
              <a:tailEnd type="none" w="sm" len="sm"/>
            </a:ln>
          </p:spPr>
          <p:txBody>
            <a:bodyPr/>
            <a:lstStyle/>
            <a:p>
              <a:endParaRPr lang="en-US"/>
            </a:p>
          </p:txBody>
        </p:sp>
        <p:sp>
          <p:nvSpPr>
            <p:cNvPr id="52" name="TextBox 40">
              <a:extLst>
                <a:ext uri="{FF2B5EF4-FFF2-40B4-BE49-F238E27FC236}">
                  <a16:creationId xmlns:a16="http://schemas.microsoft.com/office/drawing/2014/main" id="{DB64D7E0-0AB4-A379-2347-DB4640DBADD7}"/>
                </a:ext>
              </a:extLst>
            </p:cNvPr>
            <p:cNvSpPr txBox="1"/>
            <p:nvPr/>
          </p:nvSpPr>
          <p:spPr>
            <a:xfrm rot="16200000">
              <a:off x="-2392011" y="2871350"/>
              <a:ext cx="5303839" cy="678734"/>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53" name="Freeform 41">
              <a:extLst>
                <a:ext uri="{FF2B5EF4-FFF2-40B4-BE49-F238E27FC236}">
                  <a16:creationId xmlns:a16="http://schemas.microsoft.com/office/drawing/2014/main" id="{3CBF6E32-8D37-F4B5-10F5-63239649AA34}"/>
                </a:ext>
              </a:extLst>
            </p:cNvPr>
            <p:cNvSpPr/>
            <p:nvPr/>
          </p:nvSpPr>
          <p:spPr>
            <a:xfrm rot="-5400000">
              <a:off x="-68406" y="6002610"/>
              <a:ext cx="780455" cy="643642"/>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Tree>
    <p:extLst>
      <p:ext uri="{BB962C8B-B14F-4D97-AF65-F5344CB8AC3E}">
        <p14:creationId xmlns:p14="http://schemas.microsoft.com/office/powerpoint/2010/main" val="246218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8">
            <a:extLst>
              <a:ext uri="{FF2B5EF4-FFF2-40B4-BE49-F238E27FC236}">
                <a16:creationId xmlns:a16="http://schemas.microsoft.com/office/drawing/2014/main" id="{0E6680A4-5201-2871-FB6F-D4FFBBBB5C6B}"/>
              </a:ext>
            </a:extLst>
          </p:cNvPr>
          <p:cNvSpPr txBox="1"/>
          <p:nvPr/>
        </p:nvSpPr>
        <p:spPr>
          <a:xfrm>
            <a:off x="1028700" y="160816"/>
            <a:ext cx="15743338" cy="1110753"/>
          </a:xfrm>
          <a:prstGeom prst="rect">
            <a:avLst/>
          </a:prstGeom>
        </p:spPr>
        <p:txBody>
          <a:bodyPr lIns="0" tIns="0" rIns="0" bIns="0" rtlCol="0" anchor="t">
            <a:spAutoFit/>
          </a:bodyPr>
          <a:lstStyle/>
          <a:p>
            <a:pPr algn="l">
              <a:lnSpc>
                <a:spcPts val="9519"/>
              </a:lnSpc>
              <a:spcBef>
                <a:spcPct val="0"/>
              </a:spcBef>
            </a:pPr>
            <a:r>
              <a:rPr lang="en-US" sz="6400">
                <a:solidFill>
                  <a:srgbClr val="000000"/>
                </a:solidFill>
                <a:latin typeface="Futura"/>
                <a:ea typeface="Futura"/>
                <a:cs typeface="Futura"/>
                <a:sym typeface="Futura"/>
              </a:rPr>
              <a:t>1: Rebuild Consumer Connection</a:t>
            </a:r>
          </a:p>
        </p:txBody>
      </p:sp>
      <p:sp>
        <p:nvSpPr>
          <p:cNvPr id="5" name="AutoShape 2">
            <a:extLst>
              <a:ext uri="{FF2B5EF4-FFF2-40B4-BE49-F238E27FC236}">
                <a16:creationId xmlns:a16="http://schemas.microsoft.com/office/drawing/2014/main" id="{A0ED27F4-6C72-550D-8E81-BB48930B7D47}"/>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Freeform 3">
            <a:extLst>
              <a:ext uri="{FF2B5EF4-FFF2-40B4-BE49-F238E27FC236}">
                <a16:creationId xmlns:a16="http://schemas.microsoft.com/office/drawing/2014/main" id="{965F7C04-939A-7884-9A6E-88C30EB5F3A7}"/>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2"/>
            <a:stretch>
              <a:fillRect/>
            </a:stretch>
          </a:blipFill>
        </p:spPr>
        <p:txBody>
          <a:bodyPr/>
          <a:lstStyle/>
          <a:p>
            <a:endParaRPr lang="en-US"/>
          </a:p>
        </p:txBody>
      </p:sp>
      <p:grpSp>
        <p:nvGrpSpPr>
          <p:cNvPr id="7" name="Group 6">
            <a:extLst>
              <a:ext uri="{FF2B5EF4-FFF2-40B4-BE49-F238E27FC236}">
                <a16:creationId xmlns:a16="http://schemas.microsoft.com/office/drawing/2014/main" id="{3B2F8840-8EBF-0698-085D-3B04A8E797A7}"/>
              </a:ext>
            </a:extLst>
          </p:cNvPr>
          <p:cNvGrpSpPr/>
          <p:nvPr/>
        </p:nvGrpSpPr>
        <p:grpSpPr>
          <a:xfrm>
            <a:off x="-20205" y="9493291"/>
            <a:ext cx="18334846" cy="793709"/>
            <a:chOff x="0" y="-47625"/>
            <a:chExt cx="4828931" cy="209043"/>
          </a:xfrm>
        </p:grpSpPr>
        <p:sp>
          <p:nvSpPr>
            <p:cNvPr id="8" name="Freeform 7">
              <a:extLst>
                <a:ext uri="{FF2B5EF4-FFF2-40B4-BE49-F238E27FC236}">
                  <a16:creationId xmlns:a16="http://schemas.microsoft.com/office/drawing/2014/main" id="{665AE00D-4471-3C11-24C1-89CCA81535D2}"/>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9" name="TextBox 8">
              <a:extLst>
                <a:ext uri="{FF2B5EF4-FFF2-40B4-BE49-F238E27FC236}">
                  <a16:creationId xmlns:a16="http://schemas.microsoft.com/office/drawing/2014/main" id="{CD8B073C-1F46-7B2A-2D12-DC81D9098568}"/>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3" name="TextBox 49">
            <a:extLst>
              <a:ext uri="{FF2B5EF4-FFF2-40B4-BE49-F238E27FC236}">
                <a16:creationId xmlns:a16="http://schemas.microsoft.com/office/drawing/2014/main" id="{566944D1-609C-E746-771C-345116D9807D}"/>
              </a:ext>
            </a:extLst>
          </p:cNvPr>
          <p:cNvSpPr txBox="1"/>
          <p:nvPr/>
        </p:nvSpPr>
        <p:spPr>
          <a:xfrm>
            <a:off x="17911407" y="9698990"/>
            <a:ext cx="242515" cy="508985"/>
          </a:xfrm>
          <a:prstGeom prst="rect">
            <a:avLst/>
          </a:prstGeom>
        </p:spPr>
        <p:txBody>
          <a:bodyPr lIns="0" tIns="0" rIns="0" bIns="0" rtlCol="0" anchor="t">
            <a:spAutoFit/>
          </a:bodyPr>
          <a:lstStyle/>
          <a:p>
            <a:pPr algn="ctr">
              <a:lnSpc>
                <a:spcPts val="4340"/>
              </a:lnSpc>
              <a:spcBef>
                <a:spcPct val="0"/>
              </a:spcBef>
            </a:pPr>
            <a:r>
              <a:rPr lang="en-US" sz="3100">
                <a:solidFill>
                  <a:srgbClr val="FFFFFF"/>
                </a:solidFill>
                <a:latin typeface="Futura"/>
                <a:ea typeface="Futura"/>
                <a:cs typeface="Futura"/>
                <a:sym typeface="Futura"/>
              </a:rPr>
              <a:t>5</a:t>
            </a:r>
          </a:p>
        </p:txBody>
      </p:sp>
      <p:graphicFrame>
        <p:nvGraphicFramePr>
          <p:cNvPr id="22" name="Diagram 21">
            <a:extLst>
              <a:ext uri="{FF2B5EF4-FFF2-40B4-BE49-F238E27FC236}">
                <a16:creationId xmlns:a16="http://schemas.microsoft.com/office/drawing/2014/main" id="{2BE92BE7-3F70-65B9-A4AF-29E535BDE84C}"/>
              </a:ext>
            </a:extLst>
          </p:cNvPr>
          <p:cNvGraphicFramePr/>
          <p:nvPr>
            <p:extLst>
              <p:ext uri="{D42A27DB-BD31-4B8C-83A1-F6EECF244321}">
                <p14:modId xmlns:p14="http://schemas.microsoft.com/office/powerpoint/2010/main" val="3507135356"/>
              </p:ext>
            </p:extLst>
          </p:nvPr>
        </p:nvGraphicFramePr>
        <p:xfrm>
          <a:off x="2510314" y="2505380"/>
          <a:ext cx="12780110" cy="6609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8" name="Picture 27" descr="A hand holding a phone with a screen showing a product list&#10;&#10;AI-generated content may be incorrect.">
            <a:extLst>
              <a:ext uri="{FF2B5EF4-FFF2-40B4-BE49-F238E27FC236}">
                <a16:creationId xmlns:a16="http://schemas.microsoft.com/office/drawing/2014/main" id="{136F350E-0082-1DD7-4754-187E4DC10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7576" y="4442401"/>
            <a:ext cx="2977143" cy="4465715"/>
          </a:xfrm>
          <a:prstGeom prst="rect">
            <a:avLst/>
          </a:prstGeom>
        </p:spPr>
      </p:pic>
      <p:pic>
        <p:nvPicPr>
          <p:cNvPr id="30" name="Picture 29" descr="A person in a yellow sweater and sweatpants&#10;&#10;AI-generated content may be incorrect.">
            <a:extLst>
              <a:ext uri="{FF2B5EF4-FFF2-40B4-BE49-F238E27FC236}">
                <a16:creationId xmlns:a16="http://schemas.microsoft.com/office/drawing/2014/main" id="{EF606802-9818-5A4B-E655-BEE4A71AA623}"/>
              </a:ext>
            </a:extLst>
          </p:cNvPr>
          <p:cNvPicPr>
            <a:picLocks noChangeAspect="1"/>
          </p:cNvPicPr>
          <p:nvPr/>
        </p:nvPicPr>
        <p:blipFill>
          <a:blip r:embed="rId9">
            <a:extLst>
              <a:ext uri="{28A0092B-C50C-407E-A947-70E740481C1C}">
                <a14:useLocalDpi xmlns:a14="http://schemas.microsoft.com/office/drawing/2010/main" val="0"/>
              </a:ext>
            </a:extLst>
          </a:blip>
          <a:srcRect l="7679" t="15699" r="7858"/>
          <a:stretch>
            <a:fillRect/>
          </a:stretch>
        </p:blipFill>
        <p:spPr>
          <a:xfrm>
            <a:off x="11734800" y="4433774"/>
            <a:ext cx="2977142" cy="4457089"/>
          </a:xfrm>
          <a:prstGeom prst="rect">
            <a:avLst/>
          </a:prstGeom>
        </p:spPr>
      </p:pic>
      <p:pic>
        <p:nvPicPr>
          <p:cNvPr id="32" name="Picture 31" descr="A hand holding a cell phone&#10;&#10;AI-generated content may be incorrect.">
            <a:extLst>
              <a:ext uri="{FF2B5EF4-FFF2-40B4-BE49-F238E27FC236}">
                <a16:creationId xmlns:a16="http://schemas.microsoft.com/office/drawing/2014/main" id="{792FDA6E-7743-C402-05CF-AB7468CB65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7999" y="4442401"/>
            <a:ext cx="2977143" cy="4465715"/>
          </a:xfrm>
          <a:prstGeom prst="rect">
            <a:avLst/>
          </a:prstGeom>
        </p:spPr>
      </p:pic>
      <p:grpSp>
        <p:nvGrpSpPr>
          <p:cNvPr id="33" name="Group 38">
            <a:extLst>
              <a:ext uri="{FF2B5EF4-FFF2-40B4-BE49-F238E27FC236}">
                <a16:creationId xmlns:a16="http://schemas.microsoft.com/office/drawing/2014/main" id="{7C577021-A879-2D91-2071-06C4EBE3F0E9}"/>
              </a:ext>
            </a:extLst>
          </p:cNvPr>
          <p:cNvGrpSpPr/>
          <p:nvPr/>
        </p:nvGrpSpPr>
        <p:grpSpPr>
          <a:xfrm>
            <a:off x="128990" y="4267221"/>
            <a:ext cx="879176" cy="5143500"/>
            <a:chOff x="-79458" y="0"/>
            <a:chExt cx="879176" cy="6858000"/>
          </a:xfrm>
        </p:grpSpPr>
        <p:sp>
          <p:nvSpPr>
            <p:cNvPr id="34" name="AutoShape 39">
              <a:extLst>
                <a:ext uri="{FF2B5EF4-FFF2-40B4-BE49-F238E27FC236}">
                  <a16:creationId xmlns:a16="http://schemas.microsoft.com/office/drawing/2014/main" id="{ADD74DCF-C136-17B0-448B-F96B3201E3B6}"/>
                </a:ext>
              </a:extLst>
            </p:cNvPr>
            <p:cNvSpPr/>
            <p:nvPr/>
          </p:nvSpPr>
          <p:spPr>
            <a:xfrm flipH="1">
              <a:off x="799718" y="0"/>
              <a:ext cx="0" cy="6858000"/>
            </a:xfrm>
            <a:prstGeom prst="line">
              <a:avLst/>
            </a:prstGeom>
            <a:ln w="50800" cap="flat">
              <a:solidFill>
                <a:srgbClr val="000000"/>
              </a:solidFill>
              <a:prstDash val="solid"/>
              <a:headEnd type="none" w="sm" len="sm"/>
              <a:tailEnd type="none" w="sm" len="sm"/>
            </a:ln>
          </p:spPr>
          <p:txBody>
            <a:bodyPr/>
            <a:lstStyle/>
            <a:p>
              <a:endParaRPr lang="en-US"/>
            </a:p>
          </p:txBody>
        </p:sp>
        <p:sp>
          <p:nvSpPr>
            <p:cNvPr id="35" name="TextBox 40">
              <a:extLst>
                <a:ext uri="{FF2B5EF4-FFF2-40B4-BE49-F238E27FC236}">
                  <a16:creationId xmlns:a16="http://schemas.microsoft.com/office/drawing/2014/main" id="{95B57258-0A8F-1D66-AFED-6D918DE9BCDC}"/>
                </a:ext>
              </a:extLst>
            </p:cNvPr>
            <p:cNvSpPr txBox="1"/>
            <p:nvPr/>
          </p:nvSpPr>
          <p:spPr>
            <a:xfrm rot="16200000">
              <a:off x="-2392011" y="2871350"/>
              <a:ext cx="5303839" cy="678734"/>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36" name="Freeform 41">
              <a:extLst>
                <a:ext uri="{FF2B5EF4-FFF2-40B4-BE49-F238E27FC236}">
                  <a16:creationId xmlns:a16="http://schemas.microsoft.com/office/drawing/2014/main" id="{74EC3290-19C4-966E-2D4D-DC43FB4AD1C0}"/>
                </a:ext>
              </a:extLst>
            </p:cNvPr>
            <p:cNvSpPr/>
            <p:nvPr/>
          </p:nvSpPr>
          <p:spPr>
            <a:xfrm rot="-5400000">
              <a:off x="-68406" y="6002610"/>
              <a:ext cx="780455" cy="643642"/>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37" name="TextBox 36">
            <a:extLst>
              <a:ext uri="{FF2B5EF4-FFF2-40B4-BE49-F238E27FC236}">
                <a16:creationId xmlns:a16="http://schemas.microsoft.com/office/drawing/2014/main" id="{38F2F87B-424C-DC8C-56B3-BAF3954149B6}"/>
              </a:ext>
            </a:extLst>
          </p:cNvPr>
          <p:cNvSpPr txBox="1"/>
          <p:nvPr/>
        </p:nvSpPr>
        <p:spPr>
          <a:xfrm>
            <a:off x="5509470" y="1602321"/>
            <a:ext cx="6934200" cy="861774"/>
          </a:xfrm>
          <a:prstGeom prst="rect">
            <a:avLst/>
          </a:prstGeom>
          <a:noFill/>
        </p:spPr>
        <p:txBody>
          <a:bodyPr wrap="square" rtlCol="0">
            <a:spAutoFit/>
          </a:bodyPr>
          <a:lstStyle/>
          <a:p>
            <a:pPr algn="ctr"/>
            <a:r>
              <a:rPr lang="en-US" sz="5000" i="1">
                <a:solidFill>
                  <a:srgbClr val="CF2F2C"/>
                </a:solidFill>
              </a:rPr>
              <a:t>Make Every Click Personal</a:t>
            </a:r>
          </a:p>
        </p:txBody>
      </p:sp>
    </p:spTree>
    <p:extLst>
      <p:ext uri="{BB962C8B-B14F-4D97-AF65-F5344CB8AC3E}">
        <p14:creationId xmlns:p14="http://schemas.microsoft.com/office/powerpoint/2010/main" val="3147237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5C470-1875-C553-4560-E59329237CFB}"/>
            </a:ext>
          </a:extLst>
        </p:cNvPr>
        <p:cNvGrpSpPr/>
        <p:nvPr/>
      </p:nvGrpSpPr>
      <p:grpSpPr>
        <a:xfrm>
          <a:off x="0" y="0"/>
          <a:ext cx="0" cy="0"/>
          <a:chOff x="0" y="0"/>
          <a:chExt cx="0" cy="0"/>
        </a:xfrm>
      </p:grpSpPr>
      <p:sp>
        <p:nvSpPr>
          <p:cNvPr id="4" name="TextBox 48">
            <a:extLst>
              <a:ext uri="{FF2B5EF4-FFF2-40B4-BE49-F238E27FC236}">
                <a16:creationId xmlns:a16="http://schemas.microsoft.com/office/drawing/2014/main" id="{7568B090-3059-A6A4-ECE8-3E389E3EDAEE}"/>
              </a:ext>
            </a:extLst>
          </p:cNvPr>
          <p:cNvSpPr txBox="1"/>
          <p:nvPr/>
        </p:nvSpPr>
        <p:spPr>
          <a:xfrm>
            <a:off x="1028700" y="160816"/>
            <a:ext cx="15743338" cy="1110753"/>
          </a:xfrm>
          <a:prstGeom prst="rect">
            <a:avLst/>
          </a:prstGeom>
        </p:spPr>
        <p:txBody>
          <a:bodyPr lIns="0" tIns="0" rIns="0" bIns="0" rtlCol="0" anchor="t">
            <a:spAutoFit/>
          </a:bodyPr>
          <a:lstStyle/>
          <a:p>
            <a:pPr algn="l">
              <a:lnSpc>
                <a:spcPts val="9519"/>
              </a:lnSpc>
              <a:spcBef>
                <a:spcPct val="0"/>
              </a:spcBef>
            </a:pPr>
            <a:r>
              <a:rPr lang="en-US" sz="6400">
                <a:solidFill>
                  <a:srgbClr val="000000"/>
                </a:solidFill>
                <a:latin typeface="Futura"/>
                <a:ea typeface="Futura"/>
                <a:cs typeface="Futura"/>
                <a:sym typeface="Futura"/>
              </a:rPr>
              <a:t>2: Strengthen Digital Ecosystem</a:t>
            </a:r>
          </a:p>
        </p:txBody>
      </p:sp>
      <p:sp>
        <p:nvSpPr>
          <p:cNvPr id="5" name="AutoShape 2">
            <a:extLst>
              <a:ext uri="{FF2B5EF4-FFF2-40B4-BE49-F238E27FC236}">
                <a16:creationId xmlns:a16="http://schemas.microsoft.com/office/drawing/2014/main" id="{9C486FC8-E6BB-D7EC-1AC0-509726223006}"/>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Freeform 3">
            <a:extLst>
              <a:ext uri="{FF2B5EF4-FFF2-40B4-BE49-F238E27FC236}">
                <a16:creationId xmlns:a16="http://schemas.microsoft.com/office/drawing/2014/main" id="{EDC88695-A95F-81D3-1020-0DCD9B5FE7E2}"/>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2"/>
            <a:stretch>
              <a:fillRect/>
            </a:stretch>
          </a:blipFill>
        </p:spPr>
        <p:txBody>
          <a:bodyPr/>
          <a:lstStyle/>
          <a:p>
            <a:endParaRPr lang="en-US"/>
          </a:p>
        </p:txBody>
      </p:sp>
      <p:grpSp>
        <p:nvGrpSpPr>
          <p:cNvPr id="7" name="Group 6">
            <a:extLst>
              <a:ext uri="{FF2B5EF4-FFF2-40B4-BE49-F238E27FC236}">
                <a16:creationId xmlns:a16="http://schemas.microsoft.com/office/drawing/2014/main" id="{3C1A8CA9-46BC-DE57-2C05-1299A3B9AB18}"/>
              </a:ext>
            </a:extLst>
          </p:cNvPr>
          <p:cNvGrpSpPr/>
          <p:nvPr/>
        </p:nvGrpSpPr>
        <p:grpSpPr>
          <a:xfrm>
            <a:off x="-23423" y="9493291"/>
            <a:ext cx="18334846" cy="793709"/>
            <a:chOff x="0" y="-47625"/>
            <a:chExt cx="4828931" cy="209043"/>
          </a:xfrm>
        </p:grpSpPr>
        <p:sp>
          <p:nvSpPr>
            <p:cNvPr id="8" name="Freeform 7">
              <a:extLst>
                <a:ext uri="{FF2B5EF4-FFF2-40B4-BE49-F238E27FC236}">
                  <a16:creationId xmlns:a16="http://schemas.microsoft.com/office/drawing/2014/main" id="{2B25770F-0412-0D01-234A-7D7134801C97}"/>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9" name="TextBox 8">
              <a:extLst>
                <a:ext uri="{FF2B5EF4-FFF2-40B4-BE49-F238E27FC236}">
                  <a16:creationId xmlns:a16="http://schemas.microsoft.com/office/drawing/2014/main" id="{A45FE63B-2B4B-CFE5-672D-AB8E29CD81BC}"/>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3" name="TextBox 49">
            <a:extLst>
              <a:ext uri="{FF2B5EF4-FFF2-40B4-BE49-F238E27FC236}">
                <a16:creationId xmlns:a16="http://schemas.microsoft.com/office/drawing/2014/main" id="{A7DC63A8-F2BC-C407-F9A1-EB0DD44ECEB9}"/>
              </a:ext>
            </a:extLst>
          </p:cNvPr>
          <p:cNvSpPr txBox="1"/>
          <p:nvPr/>
        </p:nvSpPr>
        <p:spPr>
          <a:xfrm>
            <a:off x="17911407" y="9698990"/>
            <a:ext cx="242515" cy="508985"/>
          </a:xfrm>
          <a:prstGeom prst="rect">
            <a:avLst/>
          </a:prstGeom>
        </p:spPr>
        <p:txBody>
          <a:bodyPr lIns="0" tIns="0" rIns="0" bIns="0" rtlCol="0" anchor="t">
            <a:spAutoFit/>
          </a:bodyPr>
          <a:lstStyle/>
          <a:p>
            <a:pPr algn="ctr">
              <a:lnSpc>
                <a:spcPts val="4340"/>
              </a:lnSpc>
              <a:spcBef>
                <a:spcPct val="0"/>
              </a:spcBef>
            </a:pPr>
            <a:r>
              <a:rPr lang="en-US" sz="3100">
                <a:solidFill>
                  <a:srgbClr val="FFFFFF"/>
                </a:solidFill>
                <a:latin typeface="Futura"/>
                <a:ea typeface="Futura"/>
                <a:cs typeface="Futura"/>
                <a:sym typeface="Futura"/>
              </a:rPr>
              <a:t>6</a:t>
            </a:r>
          </a:p>
        </p:txBody>
      </p:sp>
      <p:graphicFrame>
        <p:nvGraphicFramePr>
          <p:cNvPr id="22" name="Diagram 21">
            <a:extLst>
              <a:ext uri="{FF2B5EF4-FFF2-40B4-BE49-F238E27FC236}">
                <a16:creationId xmlns:a16="http://schemas.microsoft.com/office/drawing/2014/main" id="{5E1C64EB-09E7-07A7-3D9A-055CFE1D1C41}"/>
              </a:ext>
            </a:extLst>
          </p:cNvPr>
          <p:cNvGraphicFramePr/>
          <p:nvPr>
            <p:extLst>
              <p:ext uri="{D42A27DB-BD31-4B8C-83A1-F6EECF244321}">
                <p14:modId xmlns:p14="http://schemas.microsoft.com/office/powerpoint/2010/main" val="2268943867"/>
              </p:ext>
            </p:extLst>
          </p:nvPr>
        </p:nvGraphicFramePr>
        <p:xfrm>
          <a:off x="3027342" y="2297053"/>
          <a:ext cx="12233315" cy="7238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38">
            <a:extLst>
              <a:ext uri="{FF2B5EF4-FFF2-40B4-BE49-F238E27FC236}">
                <a16:creationId xmlns:a16="http://schemas.microsoft.com/office/drawing/2014/main" id="{F11A9D9C-3ED8-9E14-5F1D-B5B9286412B6}"/>
              </a:ext>
            </a:extLst>
          </p:cNvPr>
          <p:cNvGrpSpPr/>
          <p:nvPr/>
        </p:nvGrpSpPr>
        <p:grpSpPr>
          <a:xfrm>
            <a:off x="128990" y="4267221"/>
            <a:ext cx="879176" cy="5143500"/>
            <a:chOff x="-79458" y="0"/>
            <a:chExt cx="879176" cy="6858000"/>
          </a:xfrm>
        </p:grpSpPr>
        <p:sp>
          <p:nvSpPr>
            <p:cNvPr id="3" name="AutoShape 39">
              <a:extLst>
                <a:ext uri="{FF2B5EF4-FFF2-40B4-BE49-F238E27FC236}">
                  <a16:creationId xmlns:a16="http://schemas.microsoft.com/office/drawing/2014/main" id="{3208EBB3-476C-2492-35A1-B59E669DCA1D}"/>
                </a:ext>
              </a:extLst>
            </p:cNvPr>
            <p:cNvSpPr/>
            <p:nvPr/>
          </p:nvSpPr>
          <p:spPr>
            <a:xfrm flipH="1">
              <a:off x="799718" y="0"/>
              <a:ext cx="0" cy="6858000"/>
            </a:xfrm>
            <a:prstGeom prst="line">
              <a:avLst/>
            </a:prstGeom>
            <a:ln w="50800" cap="flat">
              <a:solidFill>
                <a:srgbClr val="000000"/>
              </a:solidFill>
              <a:prstDash val="solid"/>
              <a:headEnd type="none" w="sm" len="sm"/>
              <a:tailEnd type="none" w="sm" len="sm"/>
            </a:ln>
          </p:spPr>
          <p:txBody>
            <a:bodyPr/>
            <a:lstStyle/>
            <a:p>
              <a:endParaRPr lang="en-US"/>
            </a:p>
          </p:txBody>
        </p:sp>
        <p:sp>
          <p:nvSpPr>
            <p:cNvPr id="10" name="TextBox 40">
              <a:extLst>
                <a:ext uri="{FF2B5EF4-FFF2-40B4-BE49-F238E27FC236}">
                  <a16:creationId xmlns:a16="http://schemas.microsoft.com/office/drawing/2014/main" id="{0570D721-3E4D-4E54-1DE5-21C38D4D570A}"/>
                </a:ext>
              </a:extLst>
            </p:cNvPr>
            <p:cNvSpPr txBox="1"/>
            <p:nvPr/>
          </p:nvSpPr>
          <p:spPr>
            <a:xfrm rot="16200000">
              <a:off x="-2392011" y="2871350"/>
              <a:ext cx="5303839" cy="678734"/>
            </a:xfrm>
            <a:prstGeom prst="rect">
              <a:avLst/>
            </a:prstGeom>
          </p:spPr>
          <p:txBody>
            <a:bodyPr wrap="square" lIns="0" tIns="0" rIns="0" bIns="0" rtlCol="0" anchor="t">
              <a:spAutoFit/>
            </a:bodyPr>
            <a:lstStyle/>
            <a:p>
              <a:pPr algn="ctr">
                <a:lnSpc>
                  <a:spcPts val="4340"/>
                </a:lnSpc>
                <a:spcBef>
                  <a:spcPct val="0"/>
                </a:spcBef>
              </a:pPr>
              <a:r>
                <a:rPr lang="en-US" sz="3100" dirty="0">
                  <a:solidFill>
                    <a:srgbClr val="000000"/>
                  </a:solidFill>
                  <a:latin typeface="Futura"/>
                  <a:ea typeface="Futura"/>
                  <a:cs typeface="Futura"/>
                  <a:sym typeface="Futura"/>
                </a:rPr>
                <a:t>ACT Consulting Inc.</a:t>
              </a:r>
            </a:p>
          </p:txBody>
        </p:sp>
        <p:sp>
          <p:nvSpPr>
            <p:cNvPr id="11" name="Freeform 41">
              <a:extLst>
                <a:ext uri="{FF2B5EF4-FFF2-40B4-BE49-F238E27FC236}">
                  <a16:creationId xmlns:a16="http://schemas.microsoft.com/office/drawing/2014/main" id="{199422F9-72E9-CB51-832C-A0992D563A2B}"/>
                </a:ext>
              </a:extLst>
            </p:cNvPr>
            <p:cNvSpPr/>
            <p:nvPr/>
          </p:nvSpPr>
          <p:spPr>
            <a:xfrm rot="-5400000">
              <a:off x="-68406" y="6002610"/>
              <a:ext cx="780455" cy="643642"/>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12" name="TextBox 11">
            <a:extLst>
              <a:ext uri="{FF2B5EF4-FFF2-40B4-BE49-F238E27FC236}">
                <a16:creationId xmlns:a16="http://schemas.microsoft.com/office/drawing/2014/main" id="{BB015EE1-F578-614E-BAF7-1423F0D36055}"/>
              </a:ext>
            </a:extLst>
          </p:cNvPr>
          <p:cNvSpPr txBox="1"/>
          <p:nvPr/>
        </p:nvSpPr>
        <p:spPr>
          <a:xfrm>
            <a:off x="3154326" y="1353424"/>
            <a:ext cx="11979348" cy="861774"/>
          </a:xfrm>
          <a:prstGeom prst="rect">
            <a:avLst/>
          </a:prstGeom>
          <a:noFill/>
        </p:spPr>
        <p:txBody>
          <a:bodyPr wrap="square" rtlCol="0">
            <a:spAutoFit/>
          </a:bodyPr>
          <a:lstStyle/>
          <a:p>
            <a:pPr algn="ctr"/>
            <a:r>
              <a:rPr lang="en-US" sz="5000" i="1">
                <a:solidFill>
                  <a:srgbClr val="CF2F2C"/>
                </a:solidFill>
              </a:rPr>
              <a:t>Nike+ 2.0: From Membership to Movement</a:t>
            </a:r>
          </a:p>
        </p:txBody>
      </p:sp>
      <p:sp>
        <p:nvSpPr>
          <p:cNvPr id="16" name="TextBox 15">
            <a:extLst>
              <a:ext uri="{FF2B5EF4-FFF2-40B4-BE49-F238E27FC236}">
                <a16:creationId xmlns:a16="http://schemas.microsoft.com/office/drawing/2014/main" id="{0AB3DD6E-4F76-076B-AF07-7100693666FC}"/>
              </a:ext>
            </a:extLst>
          </p:cNvPr>
          <p:cNvSpPr txBox="1"/>
          <p:nvPr/>
        </p:nvSpPr>
        <p:spPr>
          <a:xfrm>
            <a:off x="7344940" y="4329489"/>
            <a:ext cx="3551274" cy="2585323"/>
          </a:xfrm>
          <a:prstGeom prst="rect">
            <a:avLst/>
          </a:prstGeom>
          <a:noFill/>
        </p:spPr>
        <p:txBody>
          <a:bodyPr wrap="square" rtlCol="0">
            <a:spAutoFit/>
          </a:bodyPr>
          <a:lstStyle/>
          <a:p>
            <a:pPr marL="285750" indent="-285750">
              <a:buFont typeface="Arial" panose="020B0604020202020204" pitchFamily="34" charset="0"/>
              <a:buChar char="•"/>
            </a:pPr>
            <a:r>
              <a:rPr lang="en-US" sz="2700"/>
              <a:t>Earn rewards for both shopping and workouts</a:t>
            </a:r>
          </a:p>
          <a:p>
            <a:pPr marL="285750" indent="-285750">
              <a:buFont typeface="Arial" panose="020B0604020202020204" pitchFamily="34" charset="0"/>
              <a:buChar char="•"/>
            </a:pPr>
            <a:r>
              <a:rPr lang="en-US" sz="2700"/>
              <a:t>Encourages daily engagement and lifestyle integration</a:t>
            </a:r>
          </a:p>
        </p:txBody>
      </p:sp>
      <p:sp>
        <p:nvSpPr>
          <p:cNvPr id="17" name="TextBox 16">
            <a:extLst>
              <a:ext uri="{FF2B5EF4-FFF2-40B4-BE49-F238E27FC236}">
                <a16:creationId xmlns:a16="http://schemas.microsoft.com/office/drawing/2014/main" id="{5F95FCA2-904D-549A-59C3-B6DC80CA09AB}"/>
              </a:ext>
            </a:extLst>
          </p:cNvPr>
          <p:cNvSpPr txBox="1"/>
          <p:nvPr/>
        </p:nvSpPr>
        <p:spPr>
          <a:xfrm>
            <a:off x="11637729" y="4253648"/>
            <a:ext cx="3551274" cy="2585323"/>
          </a:xfrm>
          <a:prstGeom prst="rect">
            <a:avLst/>
          </a:prstGeom>
          <a:noFill/>
        </p:spPr>
        <p:txBody>
          <a:bodyPr wrap="square" rtlCol="0">
            <a:spAutoFit/>
          </a:bodyPr>
          <a:lstStyle/>
          <a:p>
            <a:pPr marL="285750" indent="-285750">
              <a:buFont typeface="Arial" panose="020B0604020202020204" pitchFamily="34" charset="0"/>
              <a:buChar char="•"/>
            </a:pPr>
            <a:r>
              <a:rPr lang="en-US" sz="2700"/>
              <a:t>Earn rewards for shopping and workouts</a:t>
            </a:r>
          </a:p>
          <a:p>
            <a:pPr marL="285750" indent="-285750">
              <a:buFont typeface="Arial" panose="020B0604020202020204" pitchFamily="34" charset="0"/>
              <a:buChar char="•"/>
            </a:pPr>
            <a:r>
              <a:rPr lang="en-US" sz="2700"/>
              <a:t>Encourages daily engagement and lifestyle integration</a:t>
            </a:r>
          </a:p>
        </p:txBody>
      </p:sp>
      <p:sp>
        <p:nvSpPr>
          <p:cNvPr id="23" name="TextBox 22">
            <a:extLst>
              <a:ext uri="{FF2B5EF4-FFF2-40B4-BE49-F238E27FC236}">
                <a16:creationId xmlns:a16="http://schemas.microsoft.com/office/drawing/2014/main" id="{B2D543F1-1D6D-A493-1A04-CE8F13D3DC7C}"/>
              </a:ext>
            </a:extLst>
          </p:cNvPr>
          <p:cNvSpPr txBox="1"/>
          <p:nvPr/>
        </p:nvSpPr>
        <p:spPr>
          <a:xfrm>
            <a:off x="3154326" y="4267221"/>
            <a:ext cx="3551274" cy="3000821"/>
          </a:xfrm>
          <a:prstGeom prst="rect">
            <a:avLst/>
          </a:prstGeom>
          <a:noFill/>
        </p:spPr>
        <p:txBody>
          <a:bodyPr wrap="square" rtlCol="0">
            <a:spAutoFit/>
          </a:bodyPr>
          <a:lstStyle/>
          <a:p>
            <a:pPr marL="285750" indent="-285750">
              <a:buFont typeface="Arial" panose="020B0604020202020204" pitchFamily="34" charset="0"/>
              <a:buChar char="•"/>
            </a:pPr>
            <a:r>
              <a:rPr lang="en-US" sz="2700"/>
              <a:t>Silver- Free shipping, early sale access</a:t>
            </a:r>
          </a:p>
          <a:p>
            <a:pPr marL="285750" indent="-285750">
              <a:buFont typeface="Arial" panose="020B0604020202020204" pitchFamily="34" charset="0"/>
              <a:buChar char="•"/>
            </a:pPr>
            <a:r>
              <a:rPr lang="en-US" sz="2700"/>
              <a:t>Gold- Points multiplier, training content</a:t>
            </a:r>
          </a:p>
          <a:p>
            <a:pPr marL="285750" indent="-285750">
              <a:buFont typeface="Arial" panose="020B0604020202020204" pitchFamily="34" charset="0"/>
              <a:buChar char="•"/>
            </a:pPr>
            <a:r>
              <a:rPr lang="en-US" sz="2700"/>
              <a:t>Platinum- VIP collab access + event access</a:t>
            </a:r>
          </a:p>
        </p:txBody>
      </p:sp>
      <p:pic>
        <p:nvPicPr>
          <p:cNvPr id="24" name="Graphic 23" descr="Podium with solid fill">
            <a:extLst>
              <a:ext uri="{FF2B5EF4-FFF2-40B4-BE49-F238E27FC236}">
                <a16:creationId xmlns:a16="http://schemas.microsoft.com/office/drawing/2014/main" id="{1FF1D035-5A51-6254-573F-2145218476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5563" y="7466266"/>
            <a:ext cx="1828800" cy="1828800"/>
          </a:xfrm>
          <a:prstGeom prst="rect">
            <a:avLst/>
          </a:prstGeom>
        </p:spPr>
      </p:pic>
      <p:pic>
        <p:nvPicPr>
          <p:cNvPr id="25" name="Graphic 24" descr="Soccer Goal with solid fill">
            <a:extLst>
              <a:ext uri="{FF2B5EF4-FFF2-40B4-BE49-F238E27FC236}">
                <a16:creationId xmlns:a16="http://schemas.microsoft.com/office/drawing/2014/main" id="{AB887DBE-33D4-051B-0A65-8540ED1C5C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67699" y="7504367"/>
            <a:ext cx="1752600" cy="1752600"/>
          </a:xfrm>
          <a:prstGeom prst="rect">
            <a:avLst/>
          </a:prstGeom>
        </p:spPr>
      </p:pic>
      <p:pic>
        <p:nvPicPr>
          <p:cNvPr id="26" name="Graphic 25" descr="Wreath with solid fill">
            <a:extLst>
              <a:ext uri="{FF2B5EF4-FFF2-40B4-BE49-F238E27FC236}">
                <a16:creationId xmlns:a16="http://schemas.microsoft.com/office/drawing/2014/main" id="{563BA3E7-512F-1675-D9EC-8CC883A37A3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678588" y="7545418"/>
            <a:ext cx="1469556" cy="1469556"/>
          </a:xfrm>
          <a:prstGeom prst="rect">
            <a:avLst/>
          </a:prstGeom>
        </p:spPr>
      </p:pic>
    </p:spTree>
    <p:extLst>
      <p:ext uri="{BB962C8B-B14F-4D97-AF65-F5344CB8AC3E}">
        <p14:creationId xmlns:p14="http://schemas.microsoft.com/office/powerpoint/2010/main" val="38270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1C220-A4A2-5D44-405D-91BC717E10F7}"/>
            </a:ext>
          </a:extLst>
        </p:cNvPr>
        <p:cNvGrpSpPr/>
        <p:nvPr/>
      </p:nvGrpSpPr>
      <p:grpSpPr>
        <a:xfrm>
          <a:off x="0" y="0"/>
          <a:ext cx="0" cy="0"/>
          <a:chOff x="0" y="0"/>
          <a:chExt cx="0" cy="0"/>
        </a:xfrm>
      </p:grpSpPr>
      <p:sp>
        <p:nvSpPr>
          <p:cNvPr id="4" name="TextBox 48">
            <a:extLst>
              <a:ext uri="{FF2B5EF4-FFF2-40B4-BE49-F238E27FC236}">
                <a16:creationId xmlns:a16="http://schemas.microsoft.com/office/drawing/2014/main" id="{FFE398BB-3205-1E07-79A0-61ABAD92523C}"/>
              </a:ext>
            </a:extLst>
          </p:cNvPr>
          <p:cNvSpPr txBox="1"/>
          <p:nvPr/>
        </p:nvSpPr>
        <p:spPr>
          <a:xfrm>
            <a:off x="1028700" y="160816"/>
            <a:ext cx="15743338" cy="1110753"/>
          </a:xfrm>
          <a:prstGeom prst="rect">
            <a:avLst/>
          </a:prstGeom>
        </p:spPr>
        <p:txBody>
          <a:bodyPr lIns="0" tIns="0" rIns="0" bIns="0" rtlCol="0" anchor="t">
            <a:spAutoFit/>
          </a:bodyPr>
          <a:lstStyle/>
          <a:p>
            <a:pPr algn="l">
              <a:lnSpc>
                <a:spcPts val="9519"/>
              </a:lnSpc>
              <a:spcBef>
                <a:spcPct val="0"/>
              </a:spcBef>
            </a:pPr>
            <a:r>
              <a:rPr lang="en-US" sz="6400">
                <a:solidFill>
                  <a:srgbClr val="000000"/>
                </a:solidFill>
                <a:latin typeface="Futura"/>
                <a:ea typeface="Futura"/>
                <a:cs typeface="Futura"/>
                <a:sym typeface="Futura"/>
              </a:rPr>
              <a:t>3:Enhance Omni-Channel Integration</a:t>
            </a:r>
          </a:p>
        </p:txBody>
      </p:sp>
      <p:sp>
        <p:nvSpPr>
          <p:cNvPr id="5" name="AutoShape 2">
            <a:extLst>
              <a:ext uri="{FF2B5EF4-FFF2-40B4-BE49-F238E27FC236}">
                <a16:creationId xmlns:a16="http://schemas.microsoft.com/office/drawing/2014/main" id="{9C9EEA2B-B9DB-A81B-C35B-1488E608F1EC}"/>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Freeform 3">
            <a:extLst>
              <a:ext uri="{FF2B5EF4-FFF2-40B4-BE49-F238E27FC236}">
                <a16:creationId xmlns:a16="http://schemas.microsoft.com/office/drawing/2014/main" id="{6DBB92BF-4F67-FFB9-2784-FE0EB92CEE63}"/>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2"/>
            <a:stretch>
              <a:fillRect/>
            </a:stretch>
          </a:blipFill>
        </p:spPr>
        <p:txBody>
          <a:bodyPr/>
          <a:lstStyle/>
          <a:p>
            <a:endParaRPr lang="en-US"/>
          </a:p>
        </p:txBody>
      </p:sp>
      <p:grpSp>
        <p:nvGrpSpPr>
          <p:cNvPr id="7" name="Group 6">
            <a:extLst>
              <a:ext uri="{FF2B5EF4-FFF2-40B4-BE49-F238E27FC236}">
                <a16:creationId xmlns:a16="http://schemas.microsoft.com/office/drawing/2014/main" id="{E7D0D3E6-CC31-B04A-2ACF-329815FE00E8}"/>
              </a:ext>
            </a:extLst>
          </p:cNvPr>
          <p:cNvGrpSpPr/>
          <p:nvPr/>
        </p:nvGrpSpPr>
        <p:grpSpPr>
          <a:xfrm>
            <a:off x="-43685" y="9462136"/>
            <a:ext cx="18352808" cy="906573"/>
            <a:chOff x="0" y="-47625"/>
            <a:chExt cx="4828931" cy="209043"/>
          </a:xfrm>
        </p:grpSpPr>
        <p:sp>
          <p:nvSpPr>
            <p:cNvPr id="8" name="Freeform 7">
              <a:extLst>
                <a:ext uri="{FF2B5EF4-FFF2-40B4-BE49-F238E27FC236}">
                  <a16:creationId xmlns:a16="http://schemas.microsoft.com/office/drawing/2014/main" id="{F850DEAB-DB68-A0FB-C5E4-825807C3D095}"/>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9" name="TextBox 8">
              <a:extLst>
                <a:ext uri="{FF2B5EF4-FFF2-40B4-BE49-F238E27FC236}">
                  <a16:creationId xmlns:a16="http://schemas.microsoft.com/office/drawing/2014/main" id="{6EF6A081-D5AA-0D3E-18BC-623B6BB5BBCC}"/>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3" name="TextBox 49">
            <a:extLst>
              <a:ext uri="{FF2B5EF4-FFF2-40B4-BE49-F238E27FC236}">
                <a16:creationId xmlns:a16="http://schemas.microsoft.com/office/drawing/2014/main" id="{226D9A8B-8C2A-EE81-3CEA-0578EC7A84E7}"/>
              </a:ext>
            </a:extLst>
          </p:cNvPr>
          <p:cNvSpPr txBox="1"/>
          <p:nvPr/>
        </p:nvSpPr>
        <p:spPr>
          <a:xfrm>
            <a:off x="17911407" y="9698990"/>
            <a:ext cx="242515" cy="483146"/>
          </a:xfrm>
          <a:prstGeom prst="rect">
            <a:avLst/>
          </a:prstGeom>
        </p:spPr>
        <p:txBody>
          <a:bodyPr lIns="0" tIns="0" rIns="0" bIns="0" rtlCol="0" anchor="t">
            <a:spAutoFit/>
          </a:bodyPr>
          <a:lstStyle/>
          <a:p>
            <a:pPr algn="ctr">
              <a:lnSpc>
                <a:spcPts val="4340"/>
              </a:lnSpc>
              <a:spcBef>
                <a:spcPct val="0"/>
              </a:spcBef>
            </a:pPr>
            <a:r>
              <a:rPr lang="en-US" sz="3100">
                <a:solidFill>
                  <a:srgbClr val="FFFFFF"/>
                </a:solidFill>
                <a:latin typeface="Futura"/>
                <a:ea typeface="Futura"/>
                <a:cs typeface="Futura"/>
                <a:sym typeface="Futura"/>
              </a:rPr>
              <a:t>7</a:t>
            </a:r>
            <a:endParaRPr lang="en-US" sz="3100">
              <a:solidFill>
                <a:srgbClr val="FFFFFF"/>
              </a:solidFill>
              <a:latin typeface="Futura"/>
              <a:ea typeface="Futura"/>
              <a:cs typeface="Futura"/>
            </a:endParaRPr>
          </a:p>
        </p:txBody>
      </p:sp>
      <p:graphicFrame>
        <p:nvGraphicFramePr>
          <p:cNvPr id="22" name="Diagram 21">
            <a:extLst>
              <a:ext uri="{FF2B5EF4-FFF2-40B4-BE49-F238E27FC236}">
                <a16:creationId xmlns:a16="http://schemas.microsoft.com/office/drawing/2014/main" id="{FCE2CC33-0270-2339-5A32-190A28359D43}"/>
              </a:ext>
            </a:extLst>
          </p:cNvPr>
          <p:cNvGraphicFramePr/>
          <p:nvPr>
            <p:extLst>
              <p:ext uri="{D42A27DB-BD31-4B8C-83A1-F6EECF244321}">
                <p14:modId xmlns:p14="http://schemas.microsoft.com/office/powerpoint/2010/main" val="243946680"/>
              </p:ext>
            </p:extLst>
          </p:nvPr>
        </p:nvGraphicFramePr>
        <p:xfrm>
          <a:off x="3027342" y="2297053"/>
          <a:ext cx="12233315" cy="7238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38">
            <a:extLst>
              <a:ext uri="{FF2B5EF4-FFF2-40B4-BE49-F238E27FC236}">
                <a16:creationId xmlns:a16="http://schemas.microsoft.com/office/drawing/2014/main" id="{58D67CA2-FD58-328D-BFB7-7C017DBBCCD0}"/>
              </a:ext>
            </a:extLst>
          </p:cNvPr>
          <p:cNvGrpSpPr/>
          <p:nvPr/>
        </p:nvGrpSpPr>
        <p:grpSpPr>
          <a:xfrm>
            <a:off x="128990" y="4267221"/>
            <a:ext cx="879176" cy="5143500"/>
            <a:chOff x="-79458" y="0"/>
            <a:chExt cx="879176" cy="6858000"/>
          </a:xfrm>
        </p:grpSpPr>
        <p:sp>
          <p:nvSpPr>
            <p:cNvPr id="3" name="AutoShape 39">
              <a:extLst>
                <a:ext uri="{FF2B5EF4-FFF2-40B4-BE49-F238E27FC236}">
                  <a16:creationId xmlns:a16="http://schemas.microsoft.com/office/drawing/2014/main" id="{79CC29BA-2F3C-FCED-A85F-D15CD7A0D3E7}"/>
                </a:ext>
              </a:extLst>
            </p:cNvPr>
            <p:cNvSpPr/>
            <p:nvPr/>
          </p:nvSpPr>
          <p:spPr>
            <a:xfrm flipH="1">
              <a:off x="799718" y="0"/>
              <a:ext cx="0" cy="6858000"/>
            </a:xfrm>
            <a:prstGeom prst="line">
              <a:avLst/>
            </a:prstGeom>
            <a:ln w="50800" cap="flat">
              <a:solidFill>
                <a:srgbClr val="000000"/>
              </a:solidFill>
              <a:prstDash val="solid"/>
              <a:headEnd type="none" w="sm" len="sm"/>
              <a:tailEnd type="none" w="sm" len="sm"/>
            </a:ln>
          </p:spPr>
          <p:txBody>
            <a:bodyPr/>
            <a:lstStyle/>
            <a:p>
              <a:endParaRPr lang="en-US"/>
            </a:p>
          </p:txBody>
        </p:sp>
        <p:sp>
          <p:nvSpPr>
            <p:cNvPr id="10" name="TextBox 40">
              <a:extLst>
                <a:ext uri="{FF2B5EF4-FFF2-40B4-BE49-F238E27FC236}">
                  <a16:creationId xmlns:a16="http://schemas.microsoft.com/office/drawing/2014/main" id="{AE0B48FC-B10A-1996-BF2C-C2AD1B7569BE}"/>
                </a:ext>
              </a:extLst>
            </p:cNvPr>
            <p:cNvSpPr txBox="1"/>
            <p:nvPr/>
          </p:nvSpPr>
          <p:spPr>
            <a:xfrm rot="16200000">
              <a:off x="-2392011" y="2871350"/>
              <a:ext cx="5303839" cy="678734"/>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11" name="Freeform 41">
              <a:extLst>
                <a:ext uri="{FF2B5EF4-FFF2-40B4-BE49-F238E27FC236}">
                  <a16:creationId xmlns:a16="http://schemas.microsoft.com/office/drawing/2014/main" id="{73E7F023-3985-D959-0BD5-74EBA9001FFB}"/>
                </a:ext>
              </a:extLst>
            </p:cNvPr>
            <p:cNvSpPr/>
            <p:nvPr/>
          </p:nvSpPr>
          <p:spPr>
            <a:xfrm rot="-5400000">
              <a:off x="-68406" y="6002610"/>
              <a:ext cx="780455" cy="643642"/>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12" name="TextBox 11">
            <a:extLst>
              <a:ext uri="{FF2B5EF4-FFF2-40B4-BE49-F238E27FC236}">
                <a16:creationId xmlns:a16="http://schemas.microsoft.com/office/drawing/2014/main" id="{E88700B3-03F1-E4CB-C861-DC388E670EF2}"/>
              </a:ext>
            </a:extLst>
          </p:cNvPr>
          <p:cNvSpPr txBox="1"/>
          <p:nvPr/>
        </p:nvSpPr>
        <p:spPr>
          <a:xfrm>
            <a:off x="3154326" y="1353424"/>
            <a:ext cx="11979348" cy="861774"/>
          </a:xfrm>
          <a:prstGeom prst="rect">
            <a:avLst/>
          </a:prstGeom>
          <a:noFill/>
        </p:spPr>
        <p:txBody>
          <a:bodyPr wrap="square" rtlCol="0">
            <a:spAutoFit/>
          </a:bodyPr>
          <a:lstStyle/>
          <a:p>
            <a:pPr algn="ctr"/>
            <a:r>
              <a:rPr lang="en-US" sz="5000" i="1">
                <a:solidFill>
                  <a:srgbClr val="CF2F2C"/>
                </a:solidFill>
              </a:rPr>
              <a:t>Seamless Journeys Everywhere</a:t>
            </a:r>
          </a:p>
        </p:txBody>
      </p:sp>
      <p:sp>
        <p:nvSpPr>
          <p:cNvPr id="16" name="TextBox 15">
            <a:extLst>
              <a:ext uri="{FF2B5EF4-FFF2-40B4-BE49-F238E27FC236}">
                <a16:creationId xmlns:a16="http://schemas.microsoft.com/office/drawing/2014/main" id="{EBD379C6-7841-624B-1072-809360E3E420}"/>
              </a:ext>
            </a:extLst>
          </p:cNvPr>
          <p:cNvSpPr txBox="1"/>
          <p:nvPr/>
        </p:nvSpPr>
        <p:spPr>
          <a:xfrm>
            <a:off x="7396027" y="4225316"/>
            <a:ext cx="3551274" cy="2585323"/>
          </a:xfrm>
          <a:prstGeom prst="rect">
            <a:avLst/>
          </a:prstGeom>
          <a:noFill/>
        </p:spPr>
        <p:txBody>
          <a:bodyPr wrap="square" rtlCol="0">
            <a:spAutoFit/>
          </a:bodyPr>
          <a:lstStyle/>
          <a:p>
            <a:pPr marL="285750" indent="-285750">
              <a:buFont typeface="Arial" panose="020B0604020202020204" pitchFamily="34" charset="0"/>
              <a:buChar char="•"/>
            </a:pPr>
            <a:r>
              <a:rPr lang="en-US" sz="2700" dirty="0"/>
              <a:t>Live product availability by location</a:t>
            </a:r>
          </a:p>
          <a:p>
            <a:pPr marL="285750" indent="-285750">
              <a:buFont typeface="Arial" panose="020B0604020202020204" pitchFamily="34" charset="0"/>
              <a:buChar char="•"/>
            </a:pPr>
            <a:r>
              <a:rPr lang="en-US" sz="2700" dirty="0"/>
              <a:t>Smarter distribution = fewer stockouts &amp; overstocks</a:t>
            </a:r>
          </a:p>
        </p:txBody>
      </p:sp>
      <p:sp>
        <p:nvSpPr>
          <p:cNvPr id="17" name="TextBox 16">
            <a:extLst>
              <a:ext uri="{FF2B5EF4-FFF2-40B4-BE49-F238E27FC236}">
                <a16:creationId xmlns:a16="http://schemas.microsoft.com/office/drawing/2014/main" id="{A14B7937-D58C-A574-8975-EFE34E1539FF}"/>
              </a:ext>
            </a:extLst>
          </p:cNvPr>
          <p:cNvSpPr txBox="1"/>
          <p:nvPr/>
        </p:nvSpPr>
        <p:spPr>
          <a:xfrm>
            <a:off x="11637729" y="4253648"/>
            <a:ext cx="3551274" cy="2585323"/>
          </a:xfrm>
          <a:prstGeom prst="rect">
            <a:avLst/>
          </a:prstGeom>
          <a:noFill/>
        </p:spPr>
        <p:txBody>
          <a:bodyPr wrap="square" rtlCol="0">
            <a:spAutoFit/>
          </a:bodyPr>
          <a:lstStyle/>
          <a:p>
            <a:pPr marL="285750" indent="-285750">
              <a:buFont typeface="Arial" panose="020B0604020202020204" pitchFamily="34" charset="0"/>
              <a:buChar char="•"/>
            </a:pPr>
            <a:r>
              <a:rPr lang="en-US" sz="2700" dirty="0"/>
              <a:t>Convenience + flexibility = stronger loyalty</a:t>
            </a:r>
          </a:p>
          <a:p>
            <a:pPr marL="285750" indent="-285750">
              <a:buFont typeface="Arial" panose="020B0604020202020204" pitchFamily="34" charset="0"/>
              <a:buChar char="•"/>
            </a:pPr>
            <a:r>
              <a:rPr lang="en-US" sz="2700" dirty="0"/>
              <a:t>Smooth digital-to-store journey keeps Nike top of mind</a:t>
            </a:r>
          </a:p>
        </p:txBody>
      </p:sp>
      <p:sp>
        <p:nvSpPr>
          <p:cNvPr id="23" name="TextBox 22">
            <a:extLst>
              <a:ext uri="{FF2B5EF4-FFF2-40B4-BE49-F238E27FC236}">
                <a16:creationId xmlns:a16="http://schemas.microsoft.com/office/drawing/2014/main" id="{FD678B84-7E75-060A-1C10-3B15A7098E93}"/>
              </a:ext>
            </a:extLst>
          </p:cNvPr>
          <p:cNvSpPr txBox="1"/>
          <p:nvPr/>
        </p:nvSpPr>
        <p:spPr>
          <a:xfrm>
            <a:off x="3154326" y="4267221"/>
            <a:ext cx="3551274" cy="2169825"/>
          </a:xfrm>
          <a:prstGeom prst="rect">
            <a:avLst/>
          </a:prstGeom>
          <a:noFill/>
        </p:spPr>
        <p:txBody>
          <a:bodyPr wrap="square" rtlCol="0">
            <a:spAutoFit/>
          </a:bodyPr>
          <a:lstStyle/>
          <a:p>
            <a:pPr marL="285750" indent="-285750">
              <a:buFont typeface="Arial" panose="020B0604020202020204" pitchFamily="34" charset="0"/>
              <a:buChar char="•"/>
            </a:pPr>
            <a:r>
              <a:rPr lang="en-US" sz="2700" dirty="0"/>
              <a:t>Expand BOPIS (Buy Online, Pick up In Store)</a:t>
            </a:r>
          </a:p>
          <a:p>
            <a:pPr marL="285750" indent="-285750">
              <a:buFont typeface="Arial" panose="020B0604020202020204" pitchFamily="34" charset="0"/>
              <a:buChar char="•"/>
            </a:pPr>
            <a:r>
              <a:rPr lang="en-US" sz="2700" dirty="0"/>
              <a:t>Unified cart across app, site, and stores</a:t>
            </a:r>
          </a:p>
        </p:txBody>
      </p:sp>
      <p:pic>
        <p:nvPicPr>
          <p:cNvPr id="25" name="Graphic 24" descr="Shopping cart with solid fill">
            <a:extLst>
              <a:ext uri="{FF2B5EF4-FFF2-40B4-BE49-F238E27FC236}">
                <a16:creationId xmlns:a16="http://schemas.microsoft.com/office/drawing/2014/main" id="{3E4DF1D5-600C-FA34-016D-6D9D5CCEE2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59101" y="7201599"/>
            <a:ext cx="1741724" cy="1741724"/>
          </a:xfrm>
          <a:prstGeom prst="rect">
            <a:avLst/>
          </a:prstGeom>
        </p:spPr>
      </p:pic>
      <p:pic>
        <p:nvPicPr>
          <p:cNvPr id="27" name="Graphic 26" descr="Search Inventory with solid fill">
            <a:extLst>
              <a:ext uri="{FF2B5EF4-FFF2-40B4-BE49-F238E27FC236}">
                <a16:creationId xmlns:a16="http://schemas.microsoft.com/office/drawing/2014/main" id="{EDEF2AD7-F380-149F-008A-27156E67365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90144" y="7229066"/>
            <a:ext cx="1846550" cy="1846550"/>
          </a:xfrm>
          <a:prstGeom prst="rect">
            <a:avLst/>
          </a:prstGeom>
        </p:spPr>
      </p:pic>
      <p:pic>
        <p:nvPicPr>
          <p:cNvPr id="29" name="Graphic 28" descr="Customer review with solid fill">
            <a:extLst>
              <a:ext uri="{FF2B5EF4-FFF2-40B4-BE49-F238E27FC236}">
                <a16:creationId xmlns:a16="http://schemas.microsoft.com/office/drawing/2014/main" id="{74D97DB3-4267-31FE-86D7-6B8ABBED39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323899" y="7100826"/>
            <a:ext cx="1905000" cy="1905000"/>
          </a:xfrm>
          <a:prstGeom prst="rect">
            <a:avLst/>
          </a:prstGeom>
        </p:spPr>
      </p:pic>
    </p:spTree>
    <p:extLst>
      <p:ext uri="{BB962C8B-B14F-4D97-AF65-F5344CB8AC3E}">
        <p14:creationId xmlns:p14="http://schemas.microsoft.com/office/powerpoint/2010/main" val="259428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77ECC-1798-3B46-44C2-6D4BAB375C83}"/>
            </a:ext>
          </a:extLst>
        </p:cNvPr>
        <p:cNvGrpSpPr/>
        <p:nvPr/>
      </p:nvGrpSpPr>
      <p:grpSpPr>
        <a:xfrm>
          <a:off x="0" y="0"/>
          <a:ext cx="0" cy="0"/>
          <a:chOff x="0" y="0"/>
          <a:chExt cx="0" cy="0"/>
        </a:xfrm>
      </p:grpSpPr>
      <p:sp>
        <p:nvSpPr>
          <p:cNvPr id="4" name="TextBox 48">
            <a:extLst>
              <a:ext uri="{FF2B5EF4-FFF2-40B4-BE49-F238E27FC236}">
                <a16:creationId xmlns:a16="http://schemas.microsoft.com/office/drawing/2014/main" id="{0B07C0EA-7F4F-3957-62DB-2A7384BA39A6}"/>
              </a:ext>
            </a:extLst>
          </p:cNvPr>
          <p:cNvSpPr txBox="1"/>
          <p:nvPr/>
        </p:nvSpPr>
        <p:spPr>
          <a:xfrm>
            <a:off x="1028700" y="160816"/>
            <a:ext cx="15743338" cy="1110753"/>
          </a:xfrm>
          <a:prstGeom prst="rect">
            <a:avLst/>
          </a:prstGeom>
        </p:spPr>
        <p:txBody>
          <a:bodyPr lIns="0" tIns="0" rIns="0" bIns="0" rtlCol="0" anchor="t">
            <a:spAutoFit/>
          </a:bodyPr>
          <a:lstStyle/>
          <a:p>
            <a:pPr algn="l">
              <a:lnSpc>
                <a:spcPts val="9519"/>
              </a:lnSpc>
              <a:spcBef>
                <a:spcPct val="0"/>
              </a:spcBef>
            </a:pPr>
            <a:r>
              <a:rPr lang="en-US" sz="6400">
                <a:solidFill>
                  <a:srgbClr val="000000"/>
                </a:solidFill>
                <a:latin typeface="Futura"/>
                <a:ea typeface="Futura"/>
                <a:cs typeface="Futura"/>
                <a:sym typeface="Futura"/>
              </a:rPr>
              <a:t>4: Refocus on Performance Heritage</a:t>
            </a:r>
          </a:p>
        </p:txBody>
      </p:sp>
      <p:sp>
        <p:nvSpPr>
          <p:cNvPr id="5" name="AutoShape 2">
            <a:extLst>
              <a:ext uri="{FF2B5EF4-FFF2-40B4-BE49-F238E27FC236}">
                <a16:creationId xmlns:a16="http://schemas.microsoft.com/office/drawing/2014/main" id="{D54EC146-D162-76BD-DB90-37E35322D6F8}"/>
              </a:ext>
            </a:extLst>
          </p:cNvPr>
          <p:cNvSpPr/>
          <p:nvPr/>
        </p:nvSpPr>
        <p:spPr>
          <a:xfrm>
            <a:off x="1028700" y="1172597"/>
            <a:ext cx="15722615" cy="0"/>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Freeform 3">
            <a:extLst>
              <a:ext uri="{FF2B5EF4-FFF2-40B4-BE49-F238E27FC236}">
                <a16:creationId xmlns:a16="http://schemas.microsoft.com/office/drawing/2014/main" id="{AE605A5F-9D24-0A99-797C-989D9FB9D5E9}"/>
              </a:ext>
            </a:extLst>
          </p:cNvPr>
          <p:cNvSpPr/>
          <p:nvPr/>
        </p:nvSpPr>
        <p:spPr>
          <a:xfrm>
            <a:off x="16772038" y="0"/>
            <a:ext cx="1515962" cy="658881"/>
          </a:xfrm>
          <a:custGeom>
            <a:avLst/>
            <a:gdLst/>
            <a:ahLst/>
            <a:cxnLst/>
            <a:rect l="l" t="t" r="r" b="b"/>
            <a:pathLst>
              <a:path w="1515962" h="658881">
                <a:moveTo>
                  <a:pt x="0" y="0"/>
                </a:moveTo>
                <a:lnTo>
                  <a:pt x="1515962" y="0"/>
                </a:lnTo>
                <a:lnTo>
                  <a:pt x="1515962" y="658881"/>
                </a:lnTo>
                <a:lnTo>
                  <a:pt x="0" y="658881"/>
                </a:lnTo>
                <a:lnTo>
                  <a:pt x="0" y="0"/>
                </a:lnTo>
                <a:close/>
              </a:path>
            </a:pathLst>
          </a:custGeom>
          <a:blipFill>
            <a:blip r:embed="rId2"/>
            <a:stretch>
              <a:fillRect/>
            </a:stretch>
          </a:blipFill>
        </p:spPr>
        <p:txBody>
          <a:bodyPr/>
          <a:lstStyle/>
          <a:p>
            <a:endParaRPr lang="en-US"/>
          </a:p>
        </p:txBody>
      </p:sp>
      <p:grpSp>
        <p:nvGrpSpPr>
          <p:cNvPr id="7" name="Group 6">
            <a:extLst>
              <a:ext uri="{FF2B5EF4-FFF2-40B4-BE49-F238E27FC236}">
                <a16:creationId xmlns:a16="http://schemas.microsoft.com/office/drawing/2014/main" id="{61242B86-9008-D6FF-741F-B7C95CF0B511}"/>
              </a:ext>
            </a:extLst>
          </p:cNvPr>
          <p:cNvGrpSpPr/>
          <p:nvPr/>
        </p:nvGrpSpPr>
        <p:grpSpPr>
          <a:xfrm>
            <a:off x="-9907" y="9470906"/>
            <a:ext cx="18291923" cy="826527"/>
            <a:chOff x="0" y="-47625"/>
            <a:chExt cx="4828931" cy="209043"/>
          </a:xfrm>
        </p:grpSpPr>
        <p:sp>
          <p:nvSpPr>
            <p:cNvPr id="8" name="Freeform 7">
              <a:extLst>
                <a:ext uri="{FF2B5EF4-FFF2-40B4-BE49-F238E27FC236}">
                  <a16:creationId xmlns:a16="http://schemas.microsoft.com/office/drawing/2014/main" id="{B0F65360-48EF-DF65-810A-8286C0A70E1D}"/>
                </a:ext>
              </a:extLst>
            </p:cNvPr>
            <p:cNvSpPr/>
            <p:nvPr/>
          </p:nvSpPr>
          <p:spPr>
            <a:xfrm>
              <a:off x="0" y="0"/>
              <a:ext cx="4828931" cy="161418"/>
            </a:xfrm>
            <a:custGeom>
              <a:avLst/>
              <a:gdLst/>
              <a:ahLst/>
              <a:cxnLst/>
              <a:rect l="l" t="t" r="r" b="b"/>
              <a:pathLst>
                <a:path w="4816592" h="161418">
                  <a:moveTo>
                    <a:pt x="0" y="0"/>
                  </a:moveTo>
                  <a:lnTo>
                    <a:pt x="4816592" y="0"/>
                  </a:lnTo>
                  <a:lnTo>
                    <a:pt x="4816592" y="161418"/>
                  </a:lnTo>
                  <a:lnTo>
                    <a:pt x="0" y="161418"/>
                  </a:lnTo>
                  <a:close/>
                </a:path>
              </a:pathLst>
            </a:custGeom>
            <a:solidFill>
              <a:srgbClr val="CE2F2C"/>
            </a:solidFill>
          </p:spPr>
          <p:txBody>
            <a:bodyPr/>
            <a:lstStyle/>
            <a:p>
              <a:endParaRPr lang="en-US"/>
            </a:p>
          </p:txBody>
        </p:sp>
        <p:sp>
          <p:nvSpPr>
            <p:cNvPr id="9" name="TextBox 8">
              <a:extLst>
                <a:ext uri="{FF2B5EF4-FFF2-40B4-BE49-F238E27FC236}">
                  <a16:creationId xmlns:a16="http://schemas.microsoft.com/office/drawing/2014/main" id="{EC431D37-5CAB-DEA5-97BC-27630F208491}"/>
                </a:ext>
              </a:extLst>
            </p:cNvPr>
            <p:cNvSpPr txBox="1"/>
            <p:nvPr/>
          </p:nvSpPr>
          <p:spPr>
            <a:xfrm>
              <a:off x="0" y="-47625"/>
              <a:ext cx="4816593" cy="209043"/>
            </a:xfrm>
            <a:prstGeom prst="rect">
              <a:avLst/>
            </a:prstGeom>
          </p:spPr>
          <p:txBody>
            <a:bodyPr lIns="50800" tIns="50800" rIns="50800" bIns="50800" rtlCol="0" anchor="ctr"/>
            <a:lstStyle/>
            <a:p>
              <a:pPr algn="ctr">
                <a:lnSpc>
                  <a:spcPts val="2562"/>
                </a:lnSpc>
              </a:pPr>
              <a:endParaRPr/>
            </a:p>
          </p:txBody>
        </p:sp>
      </p:grpSp>
      <p:sp>
        <p:nvSpPr>
          <p:cNvPr id="13" name="TextBox 49">
            <a:extLst>
              <a:ext uri="{FF2B5EF4-FFF2-40B4-BE49-F238E27FC236}">
                <a16:creationId xmlns:a16="http://schemas.microsoft.com/office/drawing/2014/main" id="{93A41D57-E52E-A51F-4135-E2ED22F9FCDA}"/>
              </a:ext>
            </a:extLst>
          </p:cNvPr>
          <p:cNvSpPr txBox="1"/>
          <p:nvPr/>
        </p:nvSpPr>
        <p:spPr>
          <a:xfrm>
            <a:off x="17911407" y="9698990"/>
            <a:ext cx="242515" cy="483146"/>
          </a:xfrm>
          <a:prstGeom prst="rect">
            <a:avLst/>
          </a:prstGeom>
        </p:spPr>
        <p:txBody>
          <a:bodyPr lIns="0" tIns="0" rIns="0" bIns="0" rtlCol="0" anchor="t">
            <a:spAutoFit/>
          </a:bodyPr>
          <a:lstStyle/>
          <a:p>
            <a:pPr algn="ctr">
              <a:lnSpc>
                <a:spcPts val="4340"/>
              </a:lnSpc>
              <a:spcBef>
                <a:spcPct val="0"/>
              </a:spcBef>
            </a:pPr>
            <a:r>
              <a:rPr lang="en-US" sz="3100">
                <a:solidFill>
                  <a:srgbClr val="FFFFFF"/>
                </a:solidFill>
                <a:latin typeface="Futura"/>
                <a:ea typeface="Futura"/>
                <a:cs typeface="Futura"/>
                <a:sym typeface="Futura"/>
              </a:rPr>
              <a:t>8</a:t>
            </a:r>
            <a:endParaRPr lang="en-US" sz="3100">
              <a:solidFill>
                <a:srgbClr val="FFFFFF"/>
              </a:solidFill>
              <a:latin typeface="Futura"/>
              <a:ea typeface="Futura"/>
              <a:cs typeface="Futura"/>
            </a:endParaRPr>
          </a:p>
        </p:txBody>
      </p:sp>
      <p:graphicFrame>
        <p:nvGraphicFramePr>
          <p:cNvPr id="22" name="Diagram 21">
            <a:extLst>
              <a:ext uri="{FF2B5EF4-FFF2-40B4-BE49-F238E27FC236}">
                <a16:creationId xmlns:a16="http://schemas.microsoft.com/office/drawing/2014/main" id="{46BEE074-2FD8-805E-EDFC-43D682E774B5}"/>
              </a:ext>
            </a:extLst>
          </p:cNvPr>
          <p:cNvGraphicFramePr/>
          <p:nvPr>
            <p:extLst>
              <p:ext uri="{D42A27DB-BD31-4B8C-83A1-F6EECF244321}">
                <p14:modId xmlns:p14="http://schemas.microsoft.com/office/powerpoint/2010/main" val="4107656632"/>
              </p:ext>
            </p:extLst>
          </p:nvPr>
        </p:nvGraphicFramePr>
        <p:xfrm>
          <a:off x="3027342" y="2297053"/>
          <a:ext cx="12233315" cy="7238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38">
            <a:extLst>
              <a:ext uri="{FF2B5EF4-FFF2-40B4-BE49-F238E27FC236}">
                <a16:creationId xmlns:a16="http://schemas.microsoft.com/office/drawing/2014/main" id="{9F311450-A6A9-EBFB-2312-249C3CA9C73D}"/>
              </a:ext>
            </a:extLst>
          </p:cNvPr>
          <p:cNvGrpSpPr/>
          <p:nvPr/>
        </p:nvGrpSpPr>
        <p:grpSpPr>
          <a:xfrm>
            <a:off x="128990" y="4267221"/>
            <a:ext cx="879176" cy="5143500"/>
            <a:chOff x="-79458" y="0"/>
            <a:chExt cx="879176" cy="6858000"/>
          </a:xfrm>
        </p:grpSpPr>
        <p:sp>
          <p:nvSpPr>
            <p:cNvPr id="3" name="AutoShape 39">
              <a:extLst>
                <a:ext uri="{FF2B5EF4-FFF2-40B4-BE49-F238E27FC236}">
                  <a16:creationId xmlns:a16="http://schemas.microsoft.com/office/drawing/2014/main" id="{62E91EB8-28BB-7C75-A5F5-235133E85541}"/>
                </a:ext>
              </a:extLst>
            </p:cNvPr>
            <p:cNvSpPr/>
            <p:nvPr/>
          </p:nvSpPr>
          <p:spPr>
            <a:xfrm flipH="1">
              <a:off x="799718" y="0"/>
              <a:ext cx="0" cy="6858000"/>
            </a:xfrm>
            <a:prstGeom prst="line">
              <a:avLst/>
            </a:prstGeom>
            <a:ln w="50800" cap="flat">
              <a:solidFill>
                <a:srgbClr val="000000"/>
              </a:solidFill>
              <a:prstDash val="solid"/>
              <a:headEnd type="none" w="sm" len="sm"/>
              <a:tailEnd type="none" w="sm" len="sm"/>
            </a:ln>
          </p:spPr>
          <p:txBody>
            <a:bodyPr/>
            <a:lstStyle/>
            <a:p>
              <a:endParaRPr lang="en-US"/>
            </a:p>
          </p:txBody>
        </p:sp>
        <p:sp>
          <p:nvSpPr>
            <p:cNvPr id="10" name="TextBox 40">
              <a:extLst>
                <a:ext uri="{FF2B5EF4-FFF2-40B4-BE49-F238E27FC236}">
                  <a16:creationId xmlns:a16="http://schemas.microsoft.com/office/drawing/2014/main" id="{F701F10C-07DF-7E35-710E-12FBA7E71FBC}"/>
                </a:ext>
              </a:extLst>
            </p:cNvPr>
            <p:cNvSpPr txBox="1"/>
            <p:nvPr/>
          </p:nvSpPr>
          <p:spPr>
            <a:xfrm rot="16200000">
              <a:off x="-2392011" y="2871350"/>
              <a:ext cx="5303839" cy="678734"/>
            </a:xfrm>
            <a:prstGeom prst="rect">
              <a:avLst/>
            </a:prstGeom>
          </p:spPr>
          <p:txBody>
            <a:bodyPr wrap="square" lIns="0" tIns="0" rIns="0" bIns="0" rtlCol="0" anchor="t">
              <a:spAutoFit/>
            </a:bodyPr>
            <a:lstStyle/>
            <a:p>
              <a:pPr algn="ctr">
                <a:lnSpc>
                  <a:spcPts val="4340"/>
                </a:lnSpc>
                <a:spcBef>
                  <a:spcPct val="0"/>
                </a:spcBef>
              </a:pPr>
              <a:r>
                <a:rPr lang="en-US" sz="3100">
                  <a:solidFill>
                    <a:srgbClr val="000000"/>
                  </a:solidFill>
                  <a:latin typeface="Futura"/>
                  <a:ea typeface="Futura"/>
                  <a:cs typeface="Futura"/>
                  <a:sym typeface="Futura"/>
                </a:rPr>
                <a:t>ACT Consulting Inc.</a:t>
              </a:r>
            </a:p>
          </p:txBody>
        </p:sp>
        <p:sp>
          <p:nvSpPr>
            <p:cNvPr id="11" name="Freeform 41">
              <a:extLst>
                <a:ext uri="{FF2B5EF4-FFF2-40B4-BE49-F238E27FC236}">
                  <a16:creationId xmlns:a16="http://schemas.microsoft.com/office/drawing/2014/main" id="{F87C1600-35B3-2C36-806E-4D0E0E003564}"/>
                </a:ext>
              </a:extLst>
            </p:cNvPr>
            <p:cNvSpPr/>
            <p:nvPr/>
          </p:nvSpPr>
          <p:spPr>
            <a:xfrm rot="-5400000">
              <a:off x="-68406" y="6002610"/>
              <a:ext cx="780455" cy="643642"/>
            </a:xfrm>
            <a:custGeom>
              <a:avLst/>
              <a:gdLst/>
              <a:ahLst/>
              <a:cxnLst/>
              <a:rect l="l" t="t" r="r" b="b"/>
              <a:pathLst>
                <a:path w="780455" h="643642">
                  <a:moveTo>
                    <a:pt x="0" y="0"/>
                  </a:moveTo>
                  <a:lnTo>
                    <a:pt x="780454" y="0"/>
                  </a:lnTo>
                  <a:lnTo>
                    <a:pt x="780454" y="643642"/>
                  </a:lnTo>
                  <a:lnTo>
                    <a:pt x="0" y="64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12" name="TextBox 11">
            <a:extLst>
              <a:ext uri="{FF2B5EF4-FFF2-40B4-BE49-F238E27FC236}">
                <a16:creationId xmlns:a16="http://schemas.microsoft.com/office/drawing/2014/main" id="{9B196D07-F937-BBA9-33F5-9F7F0D8A4FCB}"/>
              </a:ext>
            </a:extLst>
          </p:cNvPr>
          <p:cNvSpPr txBox="1"/>
          <p:nvPr/>
        </p:nvSpPr>
        <p:spPr>
          <a:xfrm>
            <a:off x="3154326" y="1353424"/>
            <a:ext cx="11979348" cy="861774"/>
          </a:xfrm>
          <a:prstGeom prst="rect">
            <a:avLst/>
          </a:prstGeom>
          <a:noFill/>
        </p:spPr>
        <p:txBody>
          <a:bodyPr wrap="square" rtlCol="0">
            <a:spAutoFit/>
          </a:bodyPr>
          <a:lstStyle/>
          <a:p>
            <a:pPr algn="ctr"/>
            <a:r>
              <a:rPr lang="en-US" sz="5000" i="1">
                <a:solidFill>
                  <a:srgbClr val="CF2F2C"/>
                </a:solidFill>
              </a:rPr>
              <a:t>Back to Sport, Forward to Culture</a:t>
            </a:r>
          </a:p>
        </p:txBody>
      </p:sp>
      <p:sp>
        <p:nvSpPr>
          <p:cNvPr id="16" name="TextBox 15">
            <a:extLst>
              <a:ext uri="{FF2B5EF4-FFF2-40B4-BE49-F238E27FC236}">
                <a16:creationId xmlns:a16="http://schemas.microsoft.com/office/drawing/2014/main" id="{6D2FEBB6-F9EE-A2D4-D0C2-97D8E410A0FA}"/>
              </a:ext>
            </a:extLst>
          </p:cNvPr>
          <p:cNvSpPr txBox="1"/>
          <p:nvPr/>
        </p:nvSpPr>
        <p:spPr>
          <a:xfrm>
            <a:off x="7396027" y="4225316"/>
            <a:ext cx="3551274" cy="2169825"/>
          </a:xfrm>
          <a:prstGeom prst="rect">
            <a:avLst/>
          </a:prstGeom>
          <a:noFill/>
        </p:spPr>
        <p:txBody>
          <a:bodyPr wrap="square" rtlCol="0">
            <a:spAutoFit/>
          </a:bodyPr>
          <a:lstStyle/>
          <a:p>
            <a:pPr marL="285750" indent="-285750">
              <a:buFont typeface="Arial" panose="020B0604020202020204" pitchFamily="34" charset="0"/>
              <a:buChar char="•"/>
            </a:pPr>
            <a:r>
              <a:rPr lang="en-US" sz="2700" dirty="0"/>
              <a:t>Relaunch of heritage silhouettes to promote performance first</a:t>
            </a:r>
          </a:p>
          <a:p>
            <a:pPr marL="285750" indent="-285750">
              <a:buFont typeface="Arial" panose="020B0604020202020204" pitchFamily="34" charset="0"/>
              <a:buChar char="•"/>
            </a:pPr>
            <a:r>
              <a:rPr lang="en-US" sz="2700" dirty="0"/>
              <a:t>Engages culture</a:t>
            </a:r>
          </a:p>
        </p:txBody>
      </p:sp>
      <p:sp>
        <p:nvSpPr>
          <p:cNvPr id="17" name="TextBox 16">
            <a:extLst>
              <a:ext uri="{FF2B5EF4-FFF2-40B4-BE49-F238E27FC236}">
                <a16:creationId xmlns:a16="http://schemas.microsoft.com/office/drawing/2014/main" id="{B34C5EB5-944A-954D-1F73-FDF21F0E9EA6}"/>
              </a:ext>
            </a:extLst>
          </p:cNvPr>
          <p:cNvSpPr txBox="1"/>
          <p:nvPr/>
        </p:nvSpPr>
        <p:spPr>
          <a:xfrm>
            <a:off x="11637729" y="4253648"/>
            <a:ext cx="3551274" cy="2169825"/>
          </a:xfrm>
          <a:prstGeom prst="rect">
            <a:avLst/>
          </a:prstGeom>
          <a:noFill/>
        </p:spPr>
        <p:txBody>
          <a:bodyPr wrap="square" rtlCol="0">
            <a:spAutoFit/>
          </a:bodyPr>
          <a:lstStyle/>
          <a:p>
            <a:pPr marL="285750" indent="-285750">
              <a:buFont typeface="Arial" panose="020B0604020202020204" pitchFamily="34" charset="0"/>
              <a:buChar char="•"/>
            </a:pPr>
            <a:r>
              <a:rPr lang="en-US" sz="2700" dirty="0"/>
              <a:t>Balance fashion collabs with sport innovation</a:t>
            </a:r>
          </a:p>
          <a:p>
            <a:pPr marL="285750" indent="-285750">
              <a:buFont typeface="Arial" panose="020B0604020202020204" pitchFamily="34" charset="0"/>
              <a:buChar char="•"/>
            </a:pPr>
            <a:r>
              <a:rPr lang="en-US" sz="2700" dirty="0"/>
              <a:t>Restore “obsession with sport”</a:t>
            </a:r>
          </a:p>
        </p:txBody>
      </p:sp>
      <p:sp>
        <p:nvSpPr>
          <p:cNvPr id="23" name="TextBox 22">
            <a:extLst>
              <a:ext uri="{FF2B5EF4-FFF2-40B4-BE49-F238E27FC236}">
                <a16:creationId xmlns:a16="http://schemas.microsoft.com/office/drawing/2014/main" id="{3AD4B297-9000-3FC9-72B0-FF990075315E}"/>
              </a:ext>
            </a:extLst>
          </p:cNvPr>
          <p:cNvSpPr txBox="1"/>
          <p:nvPr/>
        </p:nvSpPr>
        <p:spPr>
          <a:xfrm>
            <a:off x="3154326" y="4267221"/>
            <a:ext cx="3551274" cy="2585323"/>
          </a:xfrm>
          <a:prstGeom prst="rect">
            <a:avLst/>
          </a:prstGeom>
          <a:noFill/>
        </p:spPr>
        <p:txBody>
          <a:bodyPr wrap="square" rtlCol="0">
            <a:spAutoFit/>
          </a:bodyPr>
          <a:lstStyle/>
          <a:p>
            <a:pPr marL="285750" indent="-285750">
              <a:buFont typeface="Arial" panose="020B0604020202020204" pitchFamily="34" charset="0"/>
              <a:buChar char="•"/>
            </a:pPr>
            <a:r>
              <a:rPr lang="en-US" sz="2700" dirty="0"/>
              <a:t>Athlete-led campaigns that spotlight innovation</a:t>
            </a:r>
          </a:p>
          <a:p>
            <a:pPr marL="285750" indent="-285750">
              <a:buFont typeface="Arial" panose="020B0604020202020204" pitchFamily="34" charset="0"/>
              <a:buChar char="•"/>
            </a:pPr>
            <a:r>
              <a:rPr lang="en-US" sz="2700" dirty="0"/>
              <a:t>Shift narrative back to performance, not just fashion</a:t>
            </a:r>
          </a:p>
        </p:txBody>
      </p:sp>
      <p:pic>
        <p:nvPicPr>
          <p:cNvPr id="15" name="Graphic 14" descr="Newspaper with solid fill">
            <a:extLst>
              <a:ext uri="{FF2B5EF4-FFF2-40B4-BE49-F238E27FC236}">
                <a16:creationId xmlns:a16="http://schemas.microsoft.com/office/drawing/2014/main" id="{E9B25C5D-99A9-5726-4843-EBC788DF29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59101" y="7159276"/>
            <a:ext cx="1846550" cy="1846550"/>
          </a:xfrm>
          <a:prstGeom prst="rect">
            <a:avLst/>
          </a:prstGeom>
        </p:spPr>
      </p:pic>
      <p:pic>
        <p:nvPicPr>
          <p:cNvPr id="19" name="Graphic 18" descr="Old Key with solid fill">
            <a:extLst>
              <a:ext uri="{FF2B5EF4-FFF2-40B4-BE49-F238E27FC236}">
                <a16:creationId xmlns:a16="http://schemas.microsoft.com/office/drawing/2014/main" id="{F819206E-3197-FFB4-4718-19407E0107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90888" y="7401775"/>
            <a:ext cx="1361551" cy="1361551"/>
          </a:xfrm>
          <a:prstGeom prst="rect">
            <a:avLst/>
          </a:prstGeom>
        </p:spPr>
      </p:pic>
      <p:pic>
        <p:nvPicPr>
          <p:cNvPr id="21" name="Graphic 20" descr="Soccer outline">
            <a:extLst>
              <a:ext uri="{FF2B5EF4-FFF2-40B4-BE49-F238E27FC236}">
                <a16:creationId xmlns:a16="http://schemas.microsoft.com/office/drawing/2014/main" id="{CDEDACFE-0F6B-6E10-DB41-788A227242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677036" y="7448957"/>
            <a:ext cx="1314369" cy="1314369"/>
          </a:xfrm>
          <a:prstGeom prst="rect">
            <a:avLst/>
          </a:prstGeom>
        </p:spPr>
      </p:pic>
    </p:spTree>
    <p:extLst>
      <p:ext uri="{BB962C8B-B14F-4D97-AF65-F5344CB8AC3E}">
        <p14:creationId xmlns:p14="http://schemas.microsoft.com/office/powerpoint/2010/main" val="3040390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2251</Words>
  <Application>Microsoft Macintosh PowerPoint</Application>
  <PresentationFormat>Custom</PresentationFormat>
  <Paragraphs>284</Paragraphs>
  <Slides>18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Futura Ultra-Bold Italics</vt:lpstr>
      <vt:lpstr>Futura Medium</vt:lpstr>
      <vt:lpstr>Futura Ultra-Bold</vt:lpstr>
      <vt:lpstr>Arial</vt:lpstr>
      <vt:lpstr>Arial,Sans-Serif</vt:lpstr>
      <vt:lpstr>Futura Light</vt:lpstr>
      <vt:lpstr>Canva Sans Bold</vt:lpstr>
      <vt:lpstr>Futura Bold</vt:lpstr>
      <vt:lpstr>Calibri</vt:lpstr>
      <vt:lpstr>Futura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 TechX</dc:title>
  <cp:lastModifiedBy>Chelsea Oliveira</cp:lastModifiedBy>
  <cp:revision>3</cp:revision>
  <cp:lastPrinted>2025-10-03T16:28:10Z</cp:lastPrinted>
  <dcterms:created xsi:type="dcterms:W3CDTF">2006-08-16T00:00:00Z</dcterms:created>
  <dcterms:modified xsi:type="dcterms:W3CDTF">2025-10-03T18:16:28Z</dcterms:modified>
  <dc:identifier>DAG0XwH7X_k</dc:identifier>
</cp:coreProperties>
</file>